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>
  <p:sldMasterIdLst>
    <p:sldMasterId id="2147483688" r:id="rId1"/>
  </p:sldMasterIdLst>
  <p:notesMasterIdLst>
    <p:notesMasterId r:id="rId34"/>
  </p:notesMasterIdLst>
  <p:handoutMasterIdLst>
    <p:handoutMasterId r:id="rId35"/>
  </p:handoutMasterIdLst>
  <p:sldIdLst>
    <p:sldId id="3480" r:id="rId2"/>
    <p:sldId id="3346" r:id="rId3"/>
    <p:sldId id="3393" r:id="rId4"/>
    <p:sldId id="3484" r:id="rId5"/>
    <p:sldId id="3474" r:id="rId6"/>
    <p:sldId id="3473" r:id="rId7"/>
    <p:sldId id="3463" r:id="rId8"/>
    <p:sldId id="3464" r:id="rId9"/>
    <p:sldId id="3441" r:id="rId10"/>
    <p:sldId id="3482" r:id="rId11"/>
    <p:sldId id="3436" r:id="rId12"/>
    <p:sldId id="3435" r:id="rId13"/>
    <p:sldId id="3437" r:id="rId14"/>
    <p:sldId id="3487" r:id="rId15"/>
    <p:sldId id="3438" r:id="rId16"/>
    <p:sldId id="3439" r:id="rId17"/>
    <p:sldId id="3440" r:id="rId18"/>
    <p:sldId id="3466" r:id="rId19"/>
    <p:sldId id="3443" r:id="rId20"/>
    <p:sldId id="3483" r:id="rId21"/>
    <p:sldId id="3444" r:id="rId22"/>
    <p:sldId id="3448" r:id="rId23"/>
    <p:sldId id="3445" r:id="rId24"/>
    <p:sldId id="3446" r:id="rId25"/>
    <p:sldId id="3447" r:id="rId26"/>
    <p:sldId id="3442" r:id="rId27"/>
    <p:sldId id="3475" r:id="rId28"/>
    <p:sldId id="3476" r:id="rId29"/>
    <p:sldId id="3478" r:id="rId30"/>
    <p:sldId id="3462" r:id="rId31"/>
    <p:sldId id="3481" r:id="rId32"/>
    <p:sldId id="3485" r:id="rId33"/>
  </p:sldIdLst>
  <p:sldSz cx="12192000" cy="7199313"/>
  <p:notesSz cx="7104063" cy="10234613"/>
  <p:embeddedFontLst>
    <p:embeddedFont>
      <p:font typeface="Microsoft Sans Serif" panose="020B0604020202020204" pitchFamily="34" charset="0"/>
      <p:regular r:id="rId36"/>
    </p:embeddedFont>
    <p:embeddedFont>
      <p:font typeface="Roboto Medium" panose="02000000000000000000" pitchFamily="2" charset="0"/>
      <p:regular r:id="rId37"/>
      <p:italic r:id="rId38"/>
    </p:embeddedFont>
    <p:embeddedFont>
      <p:font typeface="Segoe UI Variable Small" pitchFamily="2" charset="0"/>
      <p:regular r:id="rId39"/>
      <p:bold r:id="rId40"/>
    </p:embeddedFont>
    <p:embeddedFont>
      <p:font typeface="나눔스퀘어OTF" panose="020B0600000101010101" pitchFamily="34" charset="-127"/>
      <p:regular r:id="rId41"/>
    </p:embeddedFont>
    <p:embeddedFont>
      <p:font typeface="나눔스퀘어OTF Bold" panose="020B0600000101010101" pitchFamily="34" charset="-127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custDataLst>
    <p:tags r:id="rId45"/>
  </p:custDataLst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5pPr>
    <a:lvl6pPr marL="2286000" algn="l" defTabSz="914400" rtl="0" eaLnBrk="1" latinLnBrk="1" hangingPunct="1"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6pPr>
    <a:lvl7pPr marL="2743200" algn="l" defTabSz="914400" rtl="0" eaLnBrk="1" latinLnBrk="1" hangingPunct="1"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7pPr>
    <a:lvl8pPr marL="3200400" algn="l" defTabSz="914400" rtl="0" eaLnBrk="1" latinLnBrk="1" hangingPunct="1"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8pPr>
    <a:lvl9pPr marL="3657600" algn="l" defTabSz="914400" rtl="0" eaLnBrk="1" latinLnBrk="1" hangingPunct="1">
      <a:defRPr kumimoji="1" sz="1000" b="1" kern="1200">
        <a:solidFill>
          <a:schemeClr val="tx1"/>
        </a:solidFill>
        <a:latin typeface="Arial" pitchFamily="34" charset="0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534" userDrawn="1">
          <p15:clr>
            <a:srgbClr val="A4A3A4"/>
          </p15:clr>
        </p15:guide>
        <p15:guide id="2" orient="horz" pos="453" userDrawn="1">
          <p15:clr>
            <a:srgbClr val="A4A3A4"/>
          </p15:clr>
        </p15:guide>
        <p15:guide id="3" orient="horz" pos="1009" userDrawn="1">
          <p15:clr>
            <a:srgbClr val="A4A3A4"/>
          </p15:clr>
        </p15:guide>
        <p15:guide id="4" pos="7444" userDrawn="1">
          <p15:clr>
            <a:srgbClr val="A4A3A4"/>
          </p15:clr>
        </p15:guide>
        <p15:guide id="5" pos="2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pos="473" userDrawn="1">
          <p15:clr>
            <a:srgbClr val="A4A3A4"/>
          </p15:clr>
        </p15:guide>
        <p15:guide id="8" pos="720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1493D2"/>
    <a:srgbClr val="558ED5"/>
    <a:srgbClr val="60B0D0"/>
    <a:srgbClr val="1C426E"/>
    <a:srgbClr val="FAF5DA"/>
    <a:srgbClr val="CCE6F0"/>
    <a:srgbClr val="B8DCEA"/>
    <a:srgbClr val="FCFEBA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5590" autoAdjust="0"/>
    <p:restoredTop sz="96242" autoAdjust="0"/>
  </p:normalViewPr>
  <p:slideViewPr>
    <p:cSldViewPr snapToObjects="1">
      <p:cViewPr varScale="1">
        <p:scale>
          <a:sx n="102" d="100"/>
          <a:sy n="102" d="100"/>
        </p:scale>
        <p:origin x="1614" y="102"/>
      </p:cViewPr>
      <p:guideLst>
        <p:guide orient="horz" pos="4534"/>
        <p:guide orient="horz" pos="453"/>
        <p:guide orient="horz" pos="1009"/>
        <p:guide pos="7444"/>
        <p:guide pos="236"/>
        <p:guide pos="3840"/>
        <p:guide pos="473"/>
        <p:guide pos="72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Objects="1">
      <p:cViewPr varScale="1">
        <p:scale>
          <a:sx n="72" d="100"/>
          <a:sy n="72" d="100"/>
        </p:scale>
        <p:origin x="-2376" y="-120"/>
      </p:cViewPr>
      <p:guideLst>
        <p:guide orient="horz" pos="3224"/>
        <p:guide pos="223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t" anchorCtr="0" compatLnSpc="1">
            <a:prstTxWarp prst="textNoShape">
              <a:avLst/>
            </a:prstTxWarp>
          </a:bodyPr>
          <a:lstStyle>
            <a:lvl1pPr algn="l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424" y="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t" anchorCtr="0" compatLnSpc="1">
            <a:prstTxWarp prst="textNoShape">
              <a:avLst/>
            </a:prstTxWarp>
          </a:bodyPr>
          <a:lstStyle>
            <a:lvl1pPr algn="r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b" anchorCtr="0" compatLnSpc="1">
            <a:prstTxWarp prst="textNoShape">
              <a:avLst/>
            </a:prstTxWarp>
          </a:bodyPr>
          <a:lstStyle>
            <a:lvl1pPr algn="l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35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424" y="972185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b" anchorCtr="0" compatLnSpc="1">
            <a:prstTxWarp prst="textNoShape">
              <a:avLst/>
            </a:prstTxWarp>
          </a:bodyPr>
          <a:lstStyle>
            <a:lvl1pPr algn="r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08CA0024-9E2E-40F6-B2BA-9BEFBA5B4C5F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214527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t" anchorCtr="0" compatLnSpc="1">
            <a:prstTxWarp prst="textNoShape">
              <a:avLst/>
            </a:prstTxWarp>
          </a:bodyPr>
          <a:lstStyle>
            <a:lvl1pPr algn="l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424" y="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t" anchorCtr="0" compatLnSpc="1">
            <a:prstTxWarp prst="textNoShape">
              <a:avLst/>
            </a:prstTxWarp>
          </a:bodyPr>
          <a:lstStyle>
            <a:lvl1pPr algn="r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1625" y="765175"/>
            <a:ext cx="6500813" cy="38401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090" y="4862514"/>
            <a:ext cx="5683886" cy="460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noProof="0" dirty="0"/>
              <a:t>Click to edit Master text styles</a:t>
            </a:r>
          </a:p>
          <a:p>
            <a:pPr lvl="1"/>
            <a:r>
              <a:rPr lang="en-US" altLang="ko-KR" noProof="0" dirty="0"/>
              <a:t>Second level</a:t>
            </a:r>
          </a:p>
          <a:p>
            <a:pPr lvl="2"/>
            <a:r>
              <a:rPr lang="en-US" altLang="ko-KR" noProof="0" dirty="0"/>
              <a:t>Third level</a:t>
            </a:r>
          </a:p>
          <a:p>
            <a:pPr lvl="3"/>
            <a:r>
              <a:rPr lang="en-US" altLang="ko-KR" noProof="0" dirty="0"/>
              <a:t>Fourth level</a:t>
            </a:r>
          </a:p>
          <a:p>
            <a:pPr lvl="4"/>
            <a:r>
              <a:rPr lang="en-US" altLang="ko-KR" noProof="0" dirty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b" anchorCtr="0" compatLnSpc="1">
            <a:prstTxWarp prst="textNoShape">
              <a:avLst/>
            </a:prstTxWarp>
          </a:bodyPr>
          <a:lstStyle>
            <a:lvl1pPr algn="l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 dirty="0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424" y="9721851"/>
            <a:ext cx="3077051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459" tIns="47729" rIns="95459" bIns="47729" numCol="1" anchor="b" anchorCtr="0" compatLnSpc="1">
            <a:prstTxWarp prst="textNoShape">
              <a:avLst/>
            </a:prstTxWarp>
          </a:bodyPr>
          <a:lstStyle>
            <a:lvl1pPr algn="r" defTabSz="952500" eaLnBrk="1" latinLnBrk="0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kumimoji="0" sz="1200" b="0">
                <a:solidFill>
                  <a:schemeClr val="tx1"/>
                </a:solidFill>
                <a:latin typeface="Arial" pitchFamily="34" charset="0"/>
                <a:ea typeface="굴림" pitchFamily="50" charset="-127"/>
              </a:defRPr>
            </a:lvl1pPr>
          </a:lstStyle>
          <a:p>
            <a:pPr>
              <a:defRPr/>
            </a:pPr>
            <a:fld id="{4FC13C84-D6EE-47DD-87AC-CCF637F8EA83}" type="slidenum">
              <a:rPr lang="ko-KR" altLang="en-US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434447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나눔스퀘어OTF" panose="020B0600000101010101" pitchFamily="34" charset="-127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나눔스퀘어OTF" panose="020B0600000101010101" pitchFamily="34" charset="-127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나눔스퀘어OTF" panose="020B0600000101010101" pitchFamily="34" charset="-127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나눔스퀘어OTF" panose="020B0600000101010101" pitchFamily="34" charset="-127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나눔스퀘어OTF" panose="020B0600000101010101" pitchFamily="34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01625" y="765175"/>
            <a:ext cx="6500813" cy="3840163"/>
          </a:xfrm>
          <a:ln/>
        </p:spPr>
      </p:sp>
      <p:sp>
        <p:nvSpPr>
          <p:cNvPr id="20483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ko-KR" altLang="en-US" dirty="0"/>
          </a:p>
        </p:txBody>
      </p:sp>
      <p:sp>
        <p:nvSpPr>
          <p:cNvPr id="20484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08B551-ADE9-42E9-A2A2-35D86E0EACBD}" type="slidenum">
              <a:rPr lang="ko-KR" altLang="en-US" smtClean="0">
                <a:solidFill>
                  <a:srgbClr val="000000"/>
                </a:solidFill>
              </a:rPr>
              <a:pPr/>
              <a:t>1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98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1625" y="765175"/>
            <a:ext cx="6500813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794EFC-BF40-443B-AFCB-2D72D65F9785}" type="slidenum">
              <a:rPr lang="ko-KR" altLang="en-US" smtClean="0"/>
              <a:pPr>
                <a:defRPr/>
              </a:pPr>
              <a:t>3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0732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1625" y="765175"/>
            <a:ext cx="6500813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13C84-D6EE-47DD-87AC-CCF637F8EA83}" type="slidenum">
              <a:rPr lang="ko-KR" altLang="en-US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6320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1625" y="765175"/>
            <a:ext cx="6500813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13C84-D6EE-47DD-87AC-CCF637F8EA83}" type="slidenum">
              <a:rPr lang="ko-KR" altLang="en-US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3557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01625" y="765175"/>
            <a:ext cx="6500813" cy="3840163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13C84-D6EE-47DD-87AC-CCF637F8EA83}" type="slidenum">
              <a:rPr lang="ko-KR" altLang="en-US" smtClean="0"/>
              <a:pPr>
                <a:defRPr/>
              </a:pPr>
              <a:t>26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006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DAF742-0638-4264-9294-CC935D0CE063}"/>
              </a:ext>
            </a:extLst>
          </p:cNvPr>
          <p:cNvSpPr/>
          <p:nvPr userDrawn="1"/>
        </p:nvSpPr>
        <p:spPr>
          <a:xfrm>
            <a:off x="0" y="-36961"/>
            <a:ext cx="1367225" cy="721651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C34774A-2268-46FB-AC7C-8DE287158E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25" y="-17218"/>
            <a:ext cx="10824775" cy="7216516"/>
          </a:xfrm>
          <a:prstGeom prst="rect">
            <a:avLst/>
          </a:prstGeom>
        </p:spPr>
      </p:pic>
      <p:sp>
        <p:nvSpPr>
          <p:cNvPr id="8" name="직사각형 11"/>
          <p:cNvSpPr/>
          <p:nvPr userDrawn="1"/>
        </p:nvSpPr>
        <p:spPr>
          <a:xfrm flipH="1">
            <a:off x="0" y="-36961"/>
            <a:ext cx="8305800" cy="7256001"/>
          </a:xfrm>
          <a:custGeom>
            <a:avLst/>
            <a:gdLst>
              <a:gd name="connsiteX0" fmla="*/ 0 w 5804338"/>
              <a:gd name="connsiteY0" fmla="*/ 0 h 6876000"/>
              <a:gd name="connsiteX1" fmla="*/ 5804338 w 5804338"/>
              <a:gd name="connsiteY1" fmla="*/ 0 h 6876000"/>
              <a:gd name="connsiteX2" fmla="*/ 5804338 w 5804338"/>
              <a:gd name="connsiteY2" fmla="*/ 6876000 h 6876000"/>
              <a:gd name="connsiteX3" fmla="*/ 0 w 5804338"/>
              <a:gd name="connsiteY3" fmla="*/ 6876000 h 6876000"/>
              <a:gd name="connsiteX4" fmla="*/ 0 w 5804338"/>
              <a:gd name="connsiteY4" fmla="*/ 0 h 6876000"/>
              <a:gd name="connsiteX0" fmla="*/ 0 w 9919138"/>
              <a:gd name="connsiteY0" fmla="*/ 19050 h 6876000"/>
              <a:gd name="connsiteX1" fmla="*/ 9919138 w 9919138"/>
              <a:gd name="connsiteY1" fmla="*/ 0 h 6876000"/>
              <a:gd name="connsiteX2" fmla="*/ 9919138 w 9919138"/>
              <a:gd name="connsiteY2" fmla="*/ 6876000 h 6876000"/>
              <a:gd name="connsiteX3" fmla="*/ 4114800 w 9919138"/>
              <a:gd name="connsiteY3" fmla="*/ 6876000 h 6876000"/>
              <a:gd name="connsiteX4" fmla="*/ 0 w 9919138"/>
              <a:gd name="connsiteY4" fmla="*/ 19050 h 6876000"/>
              <a:gd name="connsiteX0" fmla="*/ 0 w 9138088"/>
              <a:gd name="connsiteY0" fmla="*/ 19050 h 6876000"/>
              <a:gd name="connsiteX1" fmla="*/ 9138088 w 9138088"/>
              <a:gd name="connsiteY1" fmla="*/ 0 h 6876000"/>
              <a:gd name="connsiteX2" fmla="*/ 9138088 w 9138088"/>
              <a:gd name="connsiteY2" fmla="*/ 6876000 h 6876000"/>
              <a:gd name="connsiteX3" fmla="*/ 3333750 w 9138088"/>
              <a:gd name="connsiteY3" fmla="*/ 6876000 h 6876000"/>
              <a:gd name="connsiteX4" fmla="*/ 0 w 9138088"/>
              <a:gd name="connsiteY4" fmla="*/ 19050 h 6876000"/>
              <a:gd name="connsiteX0" fmla="*/ 0 w 9138088"/>
              <a:gd name="connsiteY0" fmla="*/ 0 h 6884246"/>
              <a:gd name="connsiteX1" fmla="*/ 9138088 w 9138088"/>
              <a:gd name="connsiteY1" fmla="*/ 8246 h 6884246"/>
              <a:gd name="connsiteX2" fmla="*/ 9138088 w 9138088"/>
              <a:gd name="connsiteY2" fmla="*/ 6884246 h 6884246"/>
              <a:gd name="connsiteX3" fmla="*/ 3333750 w 9138088"/>
              <a:gd name="connsiteY3" fmla="*/ 6884246 h 6884246"/>
              <a:gd name="connsiteX4" fmla="*/ 0 w 9138088"/>
              <a:gd name="connsiteY4" fmla="*/ 0 h 6884246"/>
              <a:gd name="connsiteX0" fmla="*/ 0 w 9138088"/>
              <a:gd name="connsiteY0" fmla="*/ 0 h 6884246"/>
              <a:gd name="connsiteX1" fmla="*/ 9138088 w 9138088"/>
              <a:gd name="connsiteY1" fmla="*/ 8246 h 6884246"/>
              <a:gd name="connsiteX2" fmla="*/ 9138088 w 9138088"/>
              <a:gd name="connsiteY2" fmla="*/ 6884246 h 6884246"/>
              <a:gd name="connsiteX3" fmla="*/ 3647649 w 9138088"/>
              <a:gd name="connsiteY3" fmla="*/ 6884246 h 6884246"/>
              <a:gd name="connsiteX4" fmla="*/ 0 w 9138088"/>
              <a:gd name="connsiteY4" fmla="*/ 0 h 6884246"/>
              <a:gd name="connsiteX0" fmla="*/ 0 w 9015258"/>
              <a:gd name="connsiteY0" fmla="*/ 5402 h 6876000"/>
              <a:gd name="connsiteX1" fmla="*/ 9015258 w 9015258"/>
              <a:gd name="connsiteY1" fmla="*/ 0 h 6876000"/>
              <a:gd name="connsiteX2" fmla="*/ 9015258 w 9015258"/>
              <a:gd name="connsiteY2" fmla="*/ 6876000 h 6876000"/>
              <a:gd name="connsiteX3" fmla="*/ 3524819 w 9015258"/>
              <a:gd name="connsiteY3" fmla="*/ 6876000 h 6876000"/>
              <a:gd name="connsiteX4" fmla="*/ 0 w 9015258"/>
              <a:gd name="connsiteY4" fmla="*/ 5402 h 6876000"/>
              <a:gd name="connsiteX0" fmla="*/ 0 w 9606772"/>
              <a:gd name="connsiteY0" fmla="*/ 5402 h 6876000"/>
              <a:gd name="connsiteX1" fmla="*/ 9606772 w 9606772"/>
              <a:gd name="connsiteY1" fmla="*/ 0 h 6876000"/>
              <a:gd name="connsiteX2" fmla="*/ 9606772 w 9606772"/>
              <a:gd name="connsiteY2" fmla="*/ 6876000 h 6876000"/>
              <a:gd name="connsiteX3" fmla="*/ 4116333 w 9606772"/>
              <a:gd name="connsiteY3" fmla="*/ 6876000 h 6876000"/>
              <a:gd name="connsiteX4" fmla="*/ 0 w 9606772"/>
              <a:gd name="connsiteY4" fmla="*/ 5402 h 68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6772" h="6876000">
                <a:moveTo>
                  <a:pt x="0" y="5402"/>
                </a:moveTo>
                <a:lnTo>
                  <a:pt x="9606772" y="0"/>
                </a:lnTo>
                <a:lnTo>
                  <a:pt x="9606772" y="6876000"/>
                </a:lnTo>
                <a:lnTo>
                  <a:pt x="4116333" y="6876000"/>
                </a:lnTo>
                <a:lnTo>
                  <a:pt x="0" y="5402"/>
                </a:lnTo>
                <a:close/>
              </a:path>
            </a:pathLst>
          </a:custGeom>
          <a:gradFill flip="none" rotWithShape="1">
            <a:gsLst>
              <a:gs pos="0">
                <a:srgbClr val="1493D2">
                  <a:alpha val="26000"/>
                </a:srgbClr>
              </a:gs>
              <a:gs pos="62000">
                <a:schemeClr val="tx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890954" y="1207882"/>
            <a:ext cx="2766646" cy="1199886"/>
          </a:xfrm>
        </p:spPr>
        <p:txBody>
          <a:bodyPr/>
          <a:lstStyle>
            <a:lvl1pPr marL="0" indent="0" algn="l">
              <a:buNone/>
              <a:defRPr sz="2545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텍스트 편집</a:t>
            </a:r>
          </a:p>
        </p:txBody>
      </p:sp>
      <p:sp>
        <p:nvSpPr>
          <p:cNvPr id="10" name="텍스트 개체 틀 13"/>
          <p:cNvSpPr>
            <a:spLocks noGrp="1"/>
          </p:cNvSpPr>
          <p:nvPr>
            <p:ph type="body" sz="quarter" idx="11"/>
          </p:nvPr>
        </p:nvSpPr>
        <p:spPr>
          <a:xfrm>
            <a:off x="855877" y="3359680"/>
            <a:ext cx="6159062" cy="2399771"/>
          </a:xfrm>
        </p:spPr>
        <p:txBody>
          <a:bodyPr/>
          <a:lstStyle>
            <a:lvl1pPr marL="0" indent="0">
              <a:buNone/>
              <a:defRPr sz="1818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2" name="직사각형 11"/>
          <p:cNvSpPr/>
          <p:nvPr userDrawn="1"/>
        </p:nvSpPr>
        <p:spPr>
          <a:xfrm>
            <a:off x="855877" y="1759832"/>
            <a:ext cx="2614154" cy="479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srgbClr val="BAC65C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0A9885-8BFB-42C2-AA5C-88B1D8518763}"/>
              </a:ext>
            </a:extLst>
          </p:cNvPr>
          <p:cNvCxnSpPr>
            <a:cxnSpLocks/>
          </p:cNvCxnSpPr>
          <p:nvPr userDrawn="1"/>
        </p:nvCxnSpPr>
        <p:spPr>
          <a:xfrm>
            <a:off x="-2381" y="1782029"/>
            <a:ext cx="85587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/>
          <p:cNvCxnSpPr>
            <a:cxnSpLocks/>
          </p:cNvCxnSpPr>
          <p:nvPr userDrawn="1"/>
        </p:nvCxnSpPr>
        <p:spPr>
          <a:xfrm>
            <a:off x="152400" y="719932"/>
            <a:ext cx="12039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 userDrawn="1"/>
        </p:nvCxnSpPr>
        <p:spPr>
          <a:xfrm>
            <a:off x="457200" y="719932"/>
            <a:ext cx="3145846" cy="0"/>
          </a:xfrm>
          <a:prstGeom prst="line">
            <a:avLst/>
          </a:prstGeom>
          <a:ln w="57150">
            <a:solidFill>
              <a:srgbClr val="1493D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제목 1"/>
          <p:cNvSpPr>
            <a:spLocks noGrp="1"/>
          </p:cNvSpPr>
          <p:nvPr>
            <p:ph type="title" hasCustomPrompt="1"/>
          </p:nvPr>
        </p:nvSpPr>
        <p:spPr>
          <a:xfrm>
            <a:off x="457200" y="159986"/>
            <a:ext cx="8382000" cy="529083"/>
          </a:xfrm>
        </p:spPr>
        <p:txBody>
          <a:bodyPr/>
          <a:lstStyle>
            <a:lvl1pPr algn="l">
              <a:defRPr sz="2182" b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ko-KR" altLang="en-US" dirty="0"/>
              <a:t>제목 스타일 편집</a:t>
            </a:r>
          </a:p>
        </p:txBody>
      </p:sp>
      <p:sp>
        <p:nvSpPr>
          <p:cNvPr id="27" name="텍스트 개체 틀 25"/>
          <p:cNvSpPr>
            <a:spLocks noGrp="1"/>
          </p:cNvSpPr>
          <p:nvPr>
            <p:ph type="body" sz="quarter" idx="12" hasCustomPrompt="1"/>
          </p:nvPr>
        </p:nvSpPr>
        <p:spPr>
          <a:xfrm>
            <a:off x="8991600" y="319971"/>
            <a:ext cx="2602527" cy="302333"/>
          </a:xfrm>
        </p:spPr>
        <p:txBody>
          <a:bodyPr/>
          <a:lstStyle>
            <a:lvl1pPr marL="0" indent="0" algn="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소제목</a:t>
            </a:r>
          </a:p>
        </p:txBody>
      </p:sp>
      <p:sp>
        <p:nvSpPr>
          <p:cNvPr id="28" name="텍스트 개체 틀 17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4478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364"/>
              </a:spcBef>
              <a:buNone/>
              <a:defRPr sz="1600" b="1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marL="246753" indent="-161616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200" b="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marL="98169" indent="98169">
              <a:spcBef>
                <a:spcPts val="364"/>
              </a:spcBef>
              <a:defRPr sz="1090">
                <a:latin typeface="나눔스퀘어OTF" pitchFamily="34" charset="-127"/>
                <a:ea typeface="나눔스퀘어OTF" pitchFamily="34" charset="-127"/>
              </a:defRPr>
            </a:lvl3pPr>
          </a:lstStyle>
          <a:p>
            <a:pPr lvl="0"/>
            <a:r>
              <a:rPr lang="ko-KR" altLang="en-US" dirty="0"/>
              <a:t>마스터 텍스트 스타일을 편집합니다</a:t>
            </a:r>
            <a:endParaRPr lang="en-US" altLang="ko-KR" dirty="0"/>
          </a:p>
          <a:p>
            <a:pPr lvl="1"/>
            <a:r>
              <a:rPr lang="ko-KR" altLang="en-US" dirty="0"/>
              <a:t>셋째 수준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1" name="양쪽 모서리가 둥근 사각형 10"/>
          <p:cNvSpPr/>
          <p:nvPr userDrawn="1"/>
        </p:nvSpPr>
        <p:spPr>
          <a:xfrm rot="16200000">
            <a:off x="9879494" y="4722300"/>
            <a:ext cx="310928" cy="431409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493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7690338" y="6767438"/>
            <a:ext cx="3938954" cy="22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118" tIns="41560" rIns="83118" bIns="41560" numCol="1" rtlCol="0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kumimoji="0" lang="en-US" altLang="ko-KR" sz="909" b="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</a:t>
            </a:r>
            <a:r>
              <a:rPr kumimoji="0" lang="en-US" altLang="ko-KR" sz="909" b="0" baseline="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Must-have solution for Smart Enterprise</a:t>
            </a:r>
            <a:endParaRPr kumimoji="0" lang="ko-KR" altLang="en-US" sz="909" b="0" dirty="0">
              <a:solidFill>
                <a:schemeClr val="bg1"/>
              </a:solidFill>
              <a:latin typeface="Microsoft Sans Serif" panose="020B0604020202020204" pitchFamily="34" charset="0"/>
              <a:ea typeface="나눔스퀘어OTF" panose="020B0600000101010101" pitchFamily="34" charset="-127"/>
              <a:cs typeface="Microsoft Sans Serif" panose="020B0604020202020204" pitchFamily="34" charset="0"/>
            </a:endParaRPr>
          </a:p>
        </p:txBody>
      </p:sp>
      <p:sp>
        <p:nvSpPr>
          <p:cNvPr id="13" name="슬라이드 번호 개체 틀 5"/>
          <p:cNvSpPr txBox="1">
            <a:spLocks/>
          </p:cNvSpPr>
          <p:nvPr userDrawn="1"/>
        </p:nvSpPr>
        <p:spPr>
          <a:xfrm>
            <a:off x="11066584" y="6767438"/>
            <a:ext cx="865748" cy="223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118" tIns="41560" rIns="83118" bIns="41560" numCol="1" rtlCol="0" anchor="ctr" anchorCtr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r">
              <a:defRPr kumimoji="0" b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</a:lstStyle>
          <a:p>
            <a:pPr lvl="0"/>
            <a:fld id="{D8F7AC0E-AD7A-4514-9A94-76646ABA6EDE}" type="slidenum">
              <a:rPr lang="ko-KR" altLang="en-US" sz="909" smtClean="0">
                <a:latin typeface="Microsoft Sans Serif" panose="020B0604020202020204" pitchFamily="34" charset="0"/>
                <a:ea typeface="나눔스퀘어OTF" panose="020B0600000101010101" pitchFamily="34" charset="-127"/>
                <a:cs typeface="Microsoft Sans Serif" panose="020B0604020202020204" pitchFamily="34" charset="0"/>
              </a:rPr>
              <a:pPr lvl="0"/>
              <a:t>‹#›</a:t>
            </a:fld>
            <a:endParaRPr lang="ko-KR" altLang="en-US" sz="909" dirty="0">
              <a:latin typeface="Microsoft Sans Serif" panose="020B0604020202020204" pitchFamily="34" charset="0"/>
              <a:ea typeface="나눔스퀘어OTF" panose="020B0600000101010101" pitchFamily="34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382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90969"/>
            <a:ext cx="5181600" cy="102879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719740"/>
            <a:ext cx="4267200" cy="12265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399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799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7199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59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9998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4399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799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919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슬라이드 번호 개체 틀 7"/>
          <p:cNvSpPr>
            <a:spLocks noGrp="1"/>
          </p:cNvSpPr>
          <p:nvPr>
            <p:ph type="sldNum" sz="quarter" idx="17"/>
          </p:nvPr>
        </p:nvSpPr>
        <p:spPr>
          <a:xfrm>
            <a:off x="10410092" y="6788116"/>
            <a:ext cx="1422400" cy="255532"/>
          </a:xfrm>
        </p:spPr>
        <p:txBody>
          <a:bodyPr/>
          <a:lstStyle>
            <a:lvl1pPr>
              <a:defRPr sz="1050">
                <a:solidFill>
                  <a:srgbClr val="0051B0"/>
                </a:solidFill>
                <a:latin typeface="나눔스퀘어OTF Bold" panose="020B0600000101010101" pitchFamily="34" charset="-127"/>
                <a:ea typeface="나눔스퀘어OTF Bold" panose="020B0600000101010101" pitchFamily="34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574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자판기, 숍이(가) 표시된 사진&#10;&#10;자동 생성된 설명">
            <a:extLst>
              <a:ext uri="{FF2B5EF4-FFF2-40B4-BE49-F238E27FC236}">
                <a16:creationId xmlns:a16="http://schemas.microsoft.com/office/drawing/2014/main" id="{4737E78A-3C20-499F-9ECC-CE7C95C891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7" t="9455"/>
          <a:stretch/>
        </p:blipFill>
        <p:spPr>
          <a:xfrm>
            <a:off x="0" y="0"/>
            <a:ext cx="12192000" cy="7218209"/>
          </a:xfrm>
          <a:prstGeom prst="rect">
            <a:avLst/>
          </a:prstGeom>
        </p:spPr>
      </p:pic>
      <p:sp>
        <p:nvSpPr>
          <p:cNvPr id="18" name="직사각형 11"/>
          <p:cNvSpPr/>
          <p:nvPr userDrawn="1"/>
        </p:nvSpPr>
        <p:spPr>
          <a:xfrm>
            <a:off x="3810000" y="0"/>
            <a:ext cx="8382000" cy="7218209"/>
          </a:xfrm>
          <a:custGeom>
            <a:avLst/>
            <a:gdLst>
              <a:gd name="connsiteX0" fmla="*/ 0 w 5804338"/>
              <a:gd name="connsiteY0" fmla="*/ 0 h 6876000"/>
              <a:gd name="connsiteX1" fmla="*/ 5804338 w 5804338"/>
              <a:gd name="connsiteY1" fmla="*/ 0 h 6876000"/>
              <a:gd name="connsiteX2" fmla="*/ 5804338 w 5804338"/>
              <a:gd name="connsiteY2" fmla="*/ 6876000 h 6876000"/>
              <a:gd name="connsiteX3" fmla="*/ 0 w 5804338"/>
              <a:gd name="connsiteY3" fmla="*/ 6876000 h 6876000"/>
              <a:gd name="connsiteX4" fmla="*/ 0 w 5804338"/>
              <a:gd name="connsiteY4" fmla="*/ 0 h 6876000"/>
              <a:gd name="connsiteX0" fmla="*/ 0 w 9919138"/>
              <a:gd name="connsiteY0" fmla="*/ 19050 h 6876000"/>
              <a:gd name="connsiteX1" fmla="*/ 9919138 w 9919138"/>
              <a:gd name="connsiteY1" fmla="*/ 0 h 6876000"/>
              <a:gd name="connsiteX2" fmla="*/ 9919138 w 9919138"/>
              <a:gd name="connsiteY2" fmla="*/ 6876000 h 6876000"/>
              <a:gd name="connsiteX3" fmla="*/ 4114800 w 9919138"/>
              <a:gd name="connsiteY3" fmla="*/ 6876000 h 6876000"/>
              <a:gd name="connsiteX4" fmla="*/ 0 w 9919138"/>
              <a:gd name="connsiteY4" fmla="*/ 19050 h 6876000"/>
              <a:gd name="connsiteX0" fmla="*/ 0 w 9138088"/>
              <a:gd name="connsiteY0" fmla="*/ 19050 h 6876000"/>
              <a:gd name="connsiteX1" fmla="*/ 9138088 w 9138088"/>
              <a:gd name="connsiteY1" fmla="*/ 0 h 6876000"/>
              <a:gd name="connsiteX2" fmla="*/ 9138088 w 9138088"/>
              <a:gd name="connsiteY2" fmla="*/ 6876000 h 6876000"/>
              <a:gd name="connsiteX3" fmla="*/ 3333750 w 9138088"/>
              <a:gd name="connsiteY3" fmla="*/ 6876000 h 6876000"/>
              <a:gd name="connsiteX4" fmla="*/ 0 w 9138088"/>
              <a:gd name="connsiteY4" fmla="*/ 19050 h 6876000"/>
              <a:gd name="connsiteX0" fmla="*/ 0 w 9138088"/>
              <a:gd name="connsiteY0" fmla="*/ 0 h 6884246"/>
              <a:gd name="connsiteX1" fmla="*/ 9138088 w 9138088"/>
              <a:gd name="connsiteY1" fmla="*/ 8246 h 6884246"/>
              <a:gd name="connsiteX2" fmla="*/ 9138088 w 9138088"/>
              <a:gd name="connsiteY2" fmla="*/ 6884246 h 6884246"/>
              <a:gd name="connsiteX3" fmla="*/ 3333750 w 9138088"/>
              <a:gd name="connsiteY3" fmla="*/ 6884246 h 6884246"/>
              <a:gd name="connsiteX4" fmla="*/ 0 w 9138088"/>
              <a:gd name="connsiteY4" fmla="*/ 0 h 6884246"/>
              <a:gd name="connsiteX0" fmla="*/ 0 w 9138088"/>
              <a:gd name="connsiteY0" fmla="*/ 0 h 6884246"/>
              <a:gd name="connsiteX1" fmla="*/ 9138088 w 9138088"/>
              <a:gd name="connsiteY1" fmla="*/ 8246 h 6884246"/>
              <a:gd name="connsiteX2" fmla="*/ 9138088 w 9138088"/>
              <a:gd name="connsiteY2" fmla="*/ 6884246 h 6884246"/>
              <a:gd name="connsiteX3" fmla="*/ 3647649 w 9138088"/>
              <a:gd name="connsiteY3" fmla="*/ 6884246 h 6884246"/>
              <a:gd name="connsiteX4" fmla="*/ 0 w 9138088"/>
              <a:gd name="connsiteY4" fmla="*/ 0 h 6884246"/>
              <a:gd name="connsiteX0" fmla="*/ 0 w 9015258"/>
              <a:gd name="connsiteY0" fmla="*/ 5402 h 6876000"/>
              <a:gd name="connsiteX1" fmla="*/ 9015258 w 9015258"/>
              <a:gd name="connsiteY1" fmla="*/ 0 h 6876000"/>
              <a:gd name="connsiteX2" fmla="*/ 9015258 w 9015258"/>
              <a:gd name="connsiteY2" fmla="*/ 6876000 h 6876000"/>
              <a:gd name="connsiteX3" fmla="*/ 3524819 w 9015258"/>
              <a:gd name="connsiteY3" fmla="*/ 6876000 h 6876000"/>
              <a:gd name="connsiteX4" fmla="*/ 0 w 9015258"/>
              <a:gd name="connsiteY4" fmla="*/ 5402 h 6876000"/>
              <a:gd name="connsiteX0" fmla="*/ 0 w 9606772"/>
              <a:gd name="connsiteY0" fmla="*/ 5402 h 6876000"/>
              <a:gd name="connsiteX1" fmla="*/ 9606772 w 9606772"/>
              <a:gd name="connsiteY1" fmla="*/ 0 h 6876000"/>
              <a:gd name="connsiteX2" fmla="*/ 9606772 w 9606772"/>
              <a:gd name="connsiteY2" fmla="*/ 6876000 h 6876000"/>
              <a:gd name="connsiteX3" fmla="*/ 4116333 w 9606772"/>
              <a:gd name="connsiteY3" fmla="*/ 6876000 h 6876000"/>
              <a:gd name="connsiteX4" fmla="*/ 0 w 9606772"/>
              <a:gd name="connsiteY4" fmla="*/ 5402 h 687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6772" h="6876000">
                <a:moveTo>
                  <a:pt x="0" y="5402"/>
                </a:moveTo>
                <a:lnTo>
                  <a:pt x="9606772" y="0"/>
                </a:lnTo>
                <a:lnTo>
                  <a:pt x="9606772" y="6876000"/>
                </a:lnTo>
                <a:lnTo>
                  <a:pt x="4116333" y="6876000"/>
                </a:lnTo>
                <a:lnTo>
                  <a:pt x="0" y="5402"/>
                </a:lnTo>
                <a:close/>
              </a:path>
            </a:pathLst>
          </a:custGeom>
          <a:gradFill>
            <a:gsLst>
              <a:gs pos="0">
                <a:srgbClr val="1493D2">
                  <a:alpha val="26000"/>
                </a:srgbClr>
              </a:gs>
              <a:gs pos="100000">
                <a:srgbClr val="1B5DC7">
                  <a:alpha val="93000"/>
                  <a:lumMod val="10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 sz="105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텍스트 개체 틀 6"/>
          <p:cNvSpPr>
            <a:spLocks noGrp="1"/>
          </p:cNvSpPr>
          <p:nvPr>
            <p:ph type="body" sz="quarter" idx="10" hasCustomPrompt="1"/>
          </p:nvPr>
        </p:nvSpPr>
        <p:spPr>
          <a:xfrm>
            <a:off x="8065477" y="3759641"/>
            <a:ext cx="3094892" cy="759927"/>
          </a:xfrm>
        </p:spPr>
        <p:txBody>
          <a:bodyPr/>
          <a:lstStyle>
            <a:lvl1pPr marL="0" indent="0" algn="r">
              <a:buNone/>
              <a:defRPr sz="2939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텍스트 편집</a:t>
            </a:r>
          </a:p>
        </p:txBody>
      </p:sp>
      <p:sp>
        <p:nvSpPr>
          <p:cNvPr id="20" name="텍스트 개체 틀 13"/>
          <p:cNvSpPr>
            <a:spLocks noGrp="1"/>
          </p:cNvSpPr>
          <p:nvPr>
            <p:ph type="body" sz="quarter" idx="11"/>
          </p:nvPr>
        </p:nvSpPr>
        <p:spPr>
          <a:xfrm>
            <a:off x="5533292" y="4559565"/>
            <a:ext cx="5627077" cy="1839824"/>
          </a:xfrm>
        </p:spPr>
        <p:txBody>
          <a:bodyPr/>
          <a:lstStyle>
            <a:lvl1pPr marL="0" indent="0" algn="r">
              <a:buNone/>
              <a:defRPr sz="21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606392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609600" y="288307"/>
            <a:ext cx="10972800" cy="1199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609600" y="1679841"/>
            <a:ext cx="10972800" cy="4751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672699"/>
            <a:ext cx="28448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90">
                <a:solidFill>
                  <a:schemeClr val="tx1">
                    <a:tint val="75000"/>
                  </a:schemeClr>
                </a:solidFill>
                <a:latin typeface="Arial" charset="0"/>
                <a:ea typeface="나눔스퀘어OTF" panose="020B0600000101010101" pitchFamily="34" charset="-127"/>
              </a:defRPr>
            </a:lvl1pPr>
          </a:lstStyle>
          <a:p>
            <a:pPr>
              <a:defRPr/>
            </a:pPr>
            <a:fld id="{379AA5D9-5118-4288-972B-E7130DC30E4B}" type="datetimeFigureOut">
              <a:rPr lang="ko-KR" altLang="en-US" smtClean="0"/>
              <a:pPr>
                <a:defRPr/>
              </a:pPr>
              <a:t>2025-09-03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672699"/>
            <a:ext cx="38608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90">
                <a:solidFill>
                  <a:schemeClr val="tx1">
                    <a:tint val="75000"/>
                  </a:schemeClr>
                </a:solidFill>
                <a:latin typeface="Arial" charset="0"/>
                <a:ea typeface="나눔스퀘어OTF" panose="020B0600000101010101" pitchFamily="34" charset="-127"/>
              </a:defRPr>
            </a:lvl1pPr>
          </a:lstStyle>
          <a:p>
            <a:pPr>
              <a:defRPr/>
            </a:pPr>
            <a:fld id="{F99F0D85-DA2F-46B4-90A7-F7EB5BAE2249}" type="slidenum">
              <a:rPr kumimoji="0" lang="en-US" altLang="ko-KR" b="0" smtClean="0">
                <a:cs typeface="Arial" charset="0"/>
              </a:rPr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672699"/>
            <a:ext cx="2844800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90">
                <a:solidFill>
                  <a:schemeClr val="tx1">
                    <a:tint val="75000"/>
                  </a:schemeClr>
                </a:solidFill>
                <a:latin typeface="Arial" charset="0"/>
                <a:ea typeface="나눔스퀘어OTF" panose="020B0600000101010101" pitchFamily="34" charset="-127"/>
              </a:defRPr>
            </a:lvl1pPr>
          </a:lstStyle>
          <a:p>
            <a:pPr>
              <a:defRPr/>
            </a:pPr>
            <a:fld id="{D8F7AC0E-AD7A-4514-9A94-76646ABA6EDE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66" r:id="rId2"/>
    <p:sldLayoutId id="2147483781" r:id="rId3"/>
    <p:sldLayoutId id="2147483785" r:id="rId4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5pPr>
      <a:lvl6pPr marL="415584" algn="ctr" rtl="0" fontAlgn="base" latinLnBrk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6pPr>
      <a:lvl7pPr marL="831167" algn="ctr" rtl="0" fontAlgn="base" latinLnBrk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7pPr>
      <a:lvl8pPr marL="1246751" algn="ctr" rtl="0" fontAlgn="base" latinLnBrk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8pPr>
      <a:lvl9pPr marL="1662336" algn="ctr" rtl="0" fontAlgn="base" latinLnBrk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맑은 고딕" pitchFamily="50" charset="-127"/>
        </a:defRPr>
      </a:lvl9pPr>
    </p:titleStyle>
    <p:bodyStyle>
      <a:lvl1pPr marL="311688" indent="-311688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909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1pPr>
      <a:lvl2pPr marL="675324" indent="-259740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545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2pPr>
      <a:lvl3pPr marL="1038959" indent="-2077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182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3pPr>
      <a:lvl4pPr marL="1454543" indent="-2077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818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4pPr>
      <a:lvl5pPr marL="1870127" indent="-207792" algn="l" rtl="0" eaLnBrk="0" fontAlgn="base" latinLnBrk="1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818" kern="1200">
          <a:solidFill>
            <a:schemeClr val="tx1"/>
          </a:solidFill>
          <a:latin typeface="나눔스퀘어OTF" panose="020B0600000101010101" pitchFamily="34" charset="-127"/>
          <a:ea typeface="나눔스퀘어OTF" panose="020B0600000101010101" pitchFamily="34" charset="-127"/>
          <a:cs typeface="+mn-cs"/>
        </a:defRPr>
      </a:lvl5pPr>
      <a:lvl6pPr marL="2285710" indent="-207792" algn="l" defTabSz="831167" rtl="0" eaLnBrk="1" latinLnBrk="1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6pPr>
      <a:lvl7pPr marL="2701295" indent="-207792" algn="l" defTabSz="831167" rtl="0" eaLnBrk="1" latinLnBrk="1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7pPr>
      <a:lvl8pPr marL="3116879" indent="-207792" algn="l" defTabSz="831167" rtl="0" eaLnBrk="1" latinLnBrk="1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8pPr>
      <a:lvl9pPr marL="3532463" indent="-207792" algn="l" defTabSz="831167" rtl="0" eaLnBrk="1" latinLnBrk="1" hangingPunct="1">
        <a:spcBef>
          <a:spcPct val="20000"/>
        </a:spcBef>
        <a:buFont typeface="Arial" pitchFamily="34" charset="0"/>
        <a:buChar char="•"/>
        <a:defRPr sz="18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1pPr>
      <a:lvl2pPr marL="415584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2pPr>
      <a:lvl3pPr marL="831167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3pPr>
      <a:lvl4pPr marL="1246751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4pPr>
      <a:lvl5pPr marL="1662336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5pPr>
      <a:lvl6pPr marL="2077920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6pPr>
      <a:lvl7pPr marL="2493503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7pPr>
      <a:lvl8pPr marL="2909087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8pPr>
      <a:lvl9pPr marL="3324671" algn="l" defTabSz="831167" rtl="0" eaLnBrk="1" latinLnBrk="1" hangingPunct="1">
        <a:defRPr sz="163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9.png"/><Relationship Id="rId4" Type="http://schemas.openxmlformats.org/officeDocument/2006/relationships/image" Target="../media/image8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8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gif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3983632"/>
            <a:ext cx="1135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일하는 방식의 표준을 설계하고 관리하기 위한 </a:t>
            </a:r>
            <a:r>
              <a:rPr kumimoji="1" lang="ko-KR" altLang="en-US" sz="2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최적의 협업 솔루션</a:t>
            </a:r>
            <a:endParaRPr kumimoji="1" lang="en-US" altLang="ko-KR" sz="2800" b="1" i="0" u="none" strike="noStrike" kern="1200" cap="none" spc="0" normalizeH="0" baseline="0" noProof="0" dirty="0">
              <a:ln w="12700">
                <a:solidFill>
                  <a:prstClr val="black"/>
                </a:solidFill>
                <a:miter lim="800000"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pic>
        <p:nvPicPr>
          <p:cNvPr id="5" name="Object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83887" y="1142160"/>
            <a:ext cx="3076324" cy="2056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19779" y="4661991"/>
            <a:ext cx="5986021" cy="46166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나눔스퀘어OTF" panose="020B0600000101010101" pitchFamily="34" charset="-127"/>
                <a:ea typeface="나눔스퀘어OTF" panose="020B0600000101010101" pitchFamily="34" charset="-127"/>
                <a:cs typeface="+mn-cs"/>
              </a:rPr>
              <a:t>OPERATION LOGIC MANAGER</a:t>
            </a:r>
            <a:endParaRPr kumimoji="1" lang="ko-KR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나눔스퀘어OTF" panose="020B0600000101010101" pitchFamily="34" charset="-127"/>
              <a:ea typeface="나눔스퀘어OTF" panose="020B0600000101010101" pitchFamily="34" charset="-127"/>
              <a:cs typeface="+mn-cs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9336" y="6507982"/>
            <a:ext cx="1839824" cy="31207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1CB542D-1402-4F9D-AFED-CE3B09739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781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83A929-55CF-3436-198D-5BE824FA50EE}"/>
              </a:ext>
            </a:extLst>
          </p:cNvPr>
          <p:cNvSpPr txBox="1"/>
          <p:nvPr/>
        </p:nvSpPr>
        <p:spPr>
          <a:xfrm>
            <a:off x="442840" y="4440832"/>
            <a:ext cx="2224160" cy="707886"/>
          </a:xfrm>
          <a:prstGeom prst="rect">
            <a:avLst/>
          </a:prstGeom>
          <a:noFill/>
        </p:spPr>
        <p:txBody>
          <a:bodyPr wrap="square" anchor="b">
            <a:spAutoFit/>
          </a:bodyPr>
          <a:lstStyle/>
          <a:p>
            <a:r>
              <a:rPr kumimoji="1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Segoe UI Variable Small" pitchFamily="2" charset="0"/>
                <a:ea typeface="나눔스퀘어OTF" panose="020B0600000101010101" pitchFamily="34" charset="-127"/>
              </a:rPr>
              <a:t>SF</a:t>
            </a:r>
            <a:r>
              <a:rPr kumimoji="1" lang="en-US" altLang="ko-KR" sz="4000" i="0" u="none" strike="noStrike" kern="1200" cap="none" spc="0" normalizeH="0" baseline="0" noProof="0" dirty="0">
                <a:ln>
                  <a:noFill/>
                </a:ln>
                <a:solidFill>
                  <a:srgbClr val="1493D2"/>
                </a:solidFill>
                <a:effectLst/>
                <a:uLnTx/>
                <a:uFillTx/>
                <a:latin typeface="Segoe UI Variable Small" pitchFamily="2" charset="0"/>
                <a:ea typeface="나눔스퀘어OTF" panose="020B0600000101010101" pitchFamily="34" charset="-127"/>
              </a:rPr>
              <a:t>OLM</a:t>
            </a:r>
            <a:endParaRPr lang="ko-KR" altLang="en-US" sz="1100" dirty="0">
              <a:latin typeface="Segoe UI Variable Small" pitchFamily="2" charset="0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16919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분류 및 속성관리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연관관계 관리</a:t>
            </a:r>
            <a:r>
              <a:rPr lang="en-US" altLang="ko-KR" b="1" dirty="0"/>
              <a:t>(4/4)</a:t>
            </a:r>
          </a:p>
          <a:p>
            <a:pPr lvl="1"/>
            <a:r>
              <a:rPr lang="ko-KR" altLang="en-US" dirty="0"/>
              <a:t>다양한 연관 관계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Process </a:t>
            </a:r>
            <a:r>
              <a:rPr lang="en-US" altLang="ko-KR" dirty="0">
                <a:sym typeface="Wingdings" pitchFamily="2" charset="2"/>
              </a:rPr>
              <a:t> Role,  Process  Rule, Role  </a:t>
            </a:r>
            <a:r>
              <a:rPr lang="ko-KR" altLang="en-US" dirty="0"/>
              <a:t>시스템 등</a:t>
            </a:r>
            <a:r>
              <a:rPr lang="en-US" altLang="ko-KR" dirty="0"/>
              <a:t>) </a:t>
            </a:r>
            <a:r>
              <a:rPr lang="ko-KR" altLang="en-US" dirty="0"/>
              <a:t>관리가 용이합니다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관계 유형 및 속성 설정이 가능합니다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/>
              <a:t>연관된 오브젝트의 첨부문서 조회 기능을 제공합니다</a:t>
            </a:r>
            <a:r>
              <a:rPr lang="en-US" altLang="ko-KR" dirty="0"/>
              <a:t>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609" y="2697561"/>
            <a:ext cx="5618949" cy="29374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왼쪽 대괄호 1"/>
          <p:cNvSpPr/>
          <p:nvPr/>
        </p:nvSpPr>
        <p:spPr>
          <a:xfrm>
            <a:off x="1449848" y="3109906"/>
            <a:ext cx="66903" cy="861774"/>
          </a:xfrm>
          <a:prstGeom prst="leftBracket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244" y="3320502"/>
            <a:ext cx="71045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후행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</a:t>
            </a:r>
          </a:p>
        </p:txBody>
      </p:sp>
      <p:sp>
        <p:nvSpPr>
          <p:cNvPr id="9" name="왼쪽 대괄호 8"/>
          <p:cNvSpPr/>
          <p:nvPr/>
        </p:nvSpPr>
        <p:spPr>
          <a:xfrm>
            <a:off x="1449848" y="4024307"/>
            <a:ext cx="66904" cy="1587762"/>
          </a:xfrm>
          <a:prstGeom prst="leftBracket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0345" y="4307970"/>
            <a:ext cx="938077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연관항목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Rule, </a:t>
            </a:r>
          </a:p>
          <a:p>
            <a:pPr algn="ctr"/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Role,</a:t>
            </a:r>
          </a:p>
          <a:p>
            <a:pPr algn="ctr"/>
            <a:r>
              <a:rPr lang="en-US" altLang="ko-KR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System,</a:t>
            </a:r>
          </a:p>
          <a:p>
            <a:pPr algn="ctr"/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통제항목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등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11687A-DFAB-DB1B-B465-000624FAF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223076"/>
            <a:ext cx="3314629" cy="2226806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C4D6397-7ED1-9041-2D27-1D9A95E7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058890"/>
            <a:ext cx="3314629" cy="1448468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EF8FC0-36E2-44D5-80EE-D6829AFB979C}"/>
              </a:ext>
            </a:extLst>
          </p:cNvPr>
          <p:cNvCxnSpPr>
            <a:cxnSpLocks/>
            <a:stCxn id="5122" idx="3"/>
            <a:endCxn id="7" idx="1"/>
          </p:cNvCxnSpPr>
          <p:nvPr/>
        </p:nvCxnSpPr>
        <p:spPr>
          <a:xfrm flipV="1">
            <a:off x="7193558" y="3336479"/>
            <a:ext cx="578842" cy="82982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122F369-85C5-D584-AC14-DDA5E0F6AE90}"/>
              </a:ext>
            </a:extLst>
          </p:cNvPr>
          <p:cNvCxnSpPr>
            <a:cxnSpLocks/>
            <a:stCxn id="5122" idx="3"/>
            <a:endCxn id="12" idx="1"/>
          </p:cNvCxnSpPr>
          <p:nvPr/>
        </p:nvCxnSpPr>
        <p:spPr>
          <a:xfrm>
            <a:off x="7193558" y="4166299"/>
            <a:ext cx="578842" cy="1616825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E2E5FD4-F337-4514-BBCA-85977B480337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9" name="모서리가 둥근 직사각형 52">
              <a:extLst>
                <a:ext uri="{FF2B5EF4-FFF2-40B4-BE49-F238E27FC236}">
                  <a16:creationId xmlns:a16="http://schemas.microsoft.com/office/drawing/2014/main" id="{A0C61FE2-DFAF-4912-BAEA-7EA25CAD94D7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BF0ED63-4545-4877-BCE0-74FE8E9E8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029" y="1038510"/>
              <a:ext cx="615605" cy="615605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69A0B55-279B-4DF4-8EFC-D7DE307DE3CA}"/>
              </a:ext>
            </a:extLst>
          </p:cNvPr>
          <p:cNvSpPr/>
          <p:nvPr/>
        </p:nvSpPr>
        <p:spPr>
          <a:xfrm>
            <a:off x="7772400" y="1907743"/>
            <a:ext cx="1666736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기능간 연관 프로세스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E916FF-C5DE-4107-9BF2-6A42D04CEDA9}"/>
              </a:ext>
            </a:extLst>
          </p:cNvPr>
          <p:cNvSpPr/>
          <p:nvPr/>
        </p:nvSpPr>
        <p:spPr>
          <a:xfrm>
            <a:off x="7772400" y="4743557"/>
            <a:ext cx="145316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간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 List]</a:t>
            </a:r>
          </a:p>
        </p:txBody>
      </p:sp>
    </p:spTree>
    <p:extLst>
      <p:ext uri="{BB962C8B-B14F-4D97-AF65-F5344CB8AC3E}">
        <p14:creationId xmlns:p14="http://schemas.microsoft.com/office/powerpoint/2010/main" val="3552234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09006C3-CDF4-BE5D-1F89-94934D06C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02" y="2800261"/>
            <a:ext cx="5198013" cy="26504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219200"/>
          </a:xfrm>
        </p:spPr>
        <p:txBody>
          <a:bodyPr/>
          <a:lstStyle/>
          <a:p>
            <a:r>
              <a:rPr lang="ko-KR" altLang="en-US" b="1" dirty="0"/>
              <a:t>표준 방법론 기반 손쉬운 모델</a:t>
            </a:r>
            <a:r>
              <a:rPr lang="en-US" altLang="ko-KR" b="1" dirty="0"/>
              <a:t> </a:t>
            </a:r>
            <a:r>
              <a:rPr lang="ko-KR" altLang="en-US" b="1" dirty="0"/>
              <a:t>편집</a:t>
            </a:r>
            <a:r>
              <a:rPr lang="en-US" altLang="ko-KR" b="1" dirty="0"/>
              <a:t>(1/8)</a:t>
            </a:r>
          </a:p>
          <a:p>
            <a:pPr lvl="1"/>
            <a:r>
              <a:rPr lang="ko-KR" altLang="en-US" dirty="0"/>
              <a:t>표준 프로세스 모델링 가이드 라인 설정</a:t>
            </a:r>
            <a:r>
              <a:rPr lang="en-US" altLang="ko-KR" dirty="0"/>
              <a:t>(</a:t>
            </a:r>
            <a:r>
              <a:rPr lang="ko-KR" altLang="en-US" dirty="0"/>
              <a:t>심볼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스타일 등</a:t>
            </a:r>
            <a:r>
              <a:rPr lang="en-US" altLang="ko-KR" dirty="0"/>
              <a:t>)</a:t>
            </a:r>
            <a:r>
              <a:rPr lang="ko-KR" altLang="en-US" dirty="0"/>
              <a:t>을 통해서 프로세스 맵 작성의 일관성을 제어합니다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Drag &amp; Drop </a:t>
            </a:r>
            <a:r>
              <a:rPr lang="ko-KR" altLang="en-US" dirty="0"/>
              <a:t>방식의 손쉬운  심볼 편집 및 다양한 시각화 효과를 설정을 지원합니다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모델 복사 </a:t>
            </a:r>
            <a:r>
              <a:rPr lang="en-US" altLang="ko-KR" dirty="0"/>
              <a:t>,  </a:t>
            </a:r>
            <a:r>
              <a:rPr lang="ko-KR" altLang="en-US" dirty="0"/>
              <a:t>참조 복사 생성 등 다양한 객체 재사용 기능 제공합니다</a:t>
            </a:r>
            <a:r>
              <a:rPr lang="en-US" altLang="ko-KR" dirty="0"/>
              <a:t>.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33E437A-BB74-F16B-94FE-10860E4BA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00261"/>
            <a:ext cx="5533295" cy="3643677"/>
          </a:xfrm>
          <a:prstGeom prst="rect">
            <a:avLst/>
          </a:prstGeom>
          <a:ln>
            <a:solidFill>
              <a:srgbClr val="777777"/>
            </a:solidFill>
          </a:ln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FB72EBED-524C-8988-DA98-BBC80783E7DE}"/>
              </a:ext>
            </a:extLst>
          </p:cNvPr>
          <p:cNvCxnSpPr>
            <a:cxnSpLocks/>
          </p:cNvCxnSpPr>
          <p:nvPr/>
        </p:nvCxnSpPr>
        <p:spPr>
          <a:xfrm flipH="1">
            <a:off x="10744337" y="3752056"/>
            <a:ext cx="626237" cy="249933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7D35A8B-AEAC-FDE5-FB6C-5A2C4F6F94BB}"/>
              </a:ext>
            </a:extLst>
          </p:cNvPr>
          <p:cNvSpPr/>
          <p:nvPr/>
        </p:nvSpPr>
        <p:spPr>
          <a:xfrm>
            <a:off x="11379770" y="3523456"/>
            <a:ext cx="277063" cy="2286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988427-43AF-E8C2-CBA9-75E2A6B3DBA3}"/>
              </a:ext>
            </a:extLst>
          </p:cNvPr>
          <p:cNvSpPr txBox="1"/>
          <p:nvPr/>
        </p:nvSpPr>
        <p:spPr>
          <a:xfrm rot="19955318">
            <a:off x="10302296" y="3476545"/>
            <a:ext cx="91884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Drag &amp; drop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EB41A24-3C63-4FBA-8FCF-DF616C10ABC5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4" name="모서리가 둥근 직사각형 52">
              <a:extLst>
                <a:ext uri="{FF2B5EF4-FFF2-40B4-BE49-F238E27FC236}">
                  <a16:creationId xmlns:a16="http://schemas.microsoft.com/office/drawing/2014/main" id="{32F6FDDB-114A-408C-900E-8A9B22C29D9A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9729A380-19D3-4AC9-B7FC-6FCEE7179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3A14214-4D3D-41A4-9616-5F59E206E4EE}"/>
              </a:ext>
            </a:extLst>
          </p:cNvPr>
          <p:cNvSpPr/>
          <p:nvPr/>
        </p:nvSpPr>
        <p:spPr>
          <a:xfrm>
            <a:off x="7993106" y="2413759"/>
            <a:ext cx="1805931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맵 편집 화면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73ACF77-991F-4202-98C4-C3E24EEB70CF}"/>
              </a:ext>
            </a:extLst>
          </p:cNvPr>
          <p:cNvSpPr/>
          <p:nvPr/>
        </p:nvSpPr>
        <p:spPr>
          <a:xfrm>
            <a:off x="2232833" y="2413759"/>
            <a:ext cx="205355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맵 표준 심볼 설정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27711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분류 </a:t>
            </a:r>
            <a:r>
              <a:rPr lang="en-US" altLang="ko-KR" b="1" dirty="0"/>
              <a:t>Master List </a:t>
            </a:r>
            <a:r>
              <a:rPr lang="ko-KR" altLang="en-US" b="1" dirty="0"/>
              <a:t>정보와 심볼 정보 연동 </a:t>
            </a:r>
            <a:r>
              <a:rPr lang="en-US" altLang="ko-KR" b="1" dirty="0"/>
              <a:t>(2/8)</a:t>
            </a:r>
          </a:p>
          <a:p>
            <a:pPr lvl="1"/>
            <a:r>
              <a:rPr lang="en-US" altLang="ko-KR" dirty="0"/>
              <a:t>Process Master List</a:t>
            </a:r>
            <a:r>
              <a:rPr lang="ko-KR" altLang="en-US" dirty="0"/>
              <a:t>를 이용한 기본  맵 및 심볼 생성하여 프로세스 맵 작성의 생산성을 높일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Master List</a:t>
            </a:r>
            <a:r>
              <a:rPr lang="ko-KR" altLang="en-US" dirty="0">
                <a:sym typeface="Wingdings" pitchFamily="2" charset="2"/>
              </a:rPr>
              <a:t>에 등록된 프로세스 및  액티비티 객체를 모델에서 재사용하여 사용자 작업의 편의성을 높여 줍니다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Master List </a:t>
            </a:r>
            <a:r>
              <a:rPr lang="ko-KR" altLang="en-US" dirty="0">
                <a:sym typeface="Wingdings" pitchFamily="2" charset="2"/>
              </a:rPr>
              <a:t>객체와  모델 심볼의 명칭 및 속성 값 상호 연동되어 프로세스 맵 정보와 속성 데이터 간의 일치성을 유지시켜 줍니다</a:t>
            </a:r>
            <a:r>
              <a:rPr lang="en-US" altLang="ko-KR" dirty="0">
                <a:sym typeface="Wingdings" pitchFamily="2" charset="2"/>
              </a:rPr>
              <a:t>.</a:t>
            </a:r>
          </a:p>
        </p:txBody>
      </p:sp>
      <p:sp>
        <p:nvSpPr>
          <p:cNvPr id="22" name="TextBox 32"/>
          <p:cNvSpPr txBox="1">
            <a:spLocks noChangeArrowheads="1"/>
          </p:cNvSpPr>
          <p:nvPr/>
        </p:nvSpPr>
        <p:spPr bwMode="auto">
          <a:xfrm>
            <a:off x="5471099" y="4329394"/>
            <a:ext cx="801187" cy="48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Create Reuse</a:t>
            </a:r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왼쪽/오른쪽 화살표 13"/>
          <p:cNvSpPr/>
          <p:nvPr/>
        </p:nvSpPr>
        <p:spPr>
          <a:xfrm>
            <a:off x="5615462" y="3921183"/>
            <a:ext cx="489574" cy="315132"/>
          </a:xfrm>
          <a:prstGeom prst="leftRightArrow">
            <a:avLst/>
          </a:prstGeom>
          <a:solidFill>
            <a:srgbClr val="1493D2"/>
          </a:solidFill>
          <a:ln w="3175" algn="ctr">
            <a:noFill/>
            <a:round/>
            <a:headEnd/>
            <a:tailEnd/>
          </a:ln>
        </p:spPr>
        <p:txBody>
          <a:bodyPr/>
          <a:lstStyle/>
          <a:p>
            <a:endParaRPr lang="ko-KR" altLang="en-US" sz="1100" dirty="0">
              <a:solidFill>
                <a:srgbClr val="0070C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Wingdings" pitchFamily="2" charset="2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499" y="3176686"/>
            <a:ext cx="2722390" cy="1787688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712" y="3916379"/>
            <a:ext cx="3127697" cy="2502677"/>
          </a:xfrm>
          <a:prstGeom prst="rect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79643" y="2448286"/>
            <a:ext cx="2481771" cy="16085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568" y="3193124"/>
            <a:ext cx="2877955" cy="177125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왼쪽/위쪽 화살표 24"/>
          <p:cNvSpPr/>
          <p:nvPr/>
        </p:nvSpPr>
        <p:spPr>
          <a:xfrm flipH="1">
            <a:off x="2123370" y="3921183"/>
            <a:ext cx="556111" cy="533542"/>
          </a:xfrm>
          <a:prstGeom prst="leftUpArrow">
            <a:avLst/>
          </a:prstGeom>
          <a:solidFill>
            <a:schemeClr val="bg1">
              <a:lumMod val="65000"/>
            </a:schemeClr>
          </a:solidFill>
          <a:ln w="3175" algn="ctr">
            <a:noFill/>
            <a:round/>
            <a:headEnd/>
            <a:tailEnd/>
          </a:ln>
        </p:spPr>
        <p:txBody>
          <a:bodyPr/>
          <a:lstStyle/>
          <a:p>
            <a:endParaRPr lang="ko-KR" altLang="en-US" sz="1100" dirty="0">
              <a:solidFill>
                <a:srgbClr val="0070C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BC07558-36F9-40A8-B33A-CA5E68F77A83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21" name="모서리가 둥근 직사각형 52">
              <a:extLst>
                <a:ext uri="{FF2B5EF4-FFF2-40B4-BE49-F238E27FC236}">
                  <a16:creationId xmlns:a16="http://schemas.microsoft.com/office/drawing/2014/main" id="{DFBBC886-3899-430C-9A44-6C3F563511B1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57F8A44-DDC4-4633-8EB9-9F1E7744D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091678C6-DDF9-CE44-0AFC-E726876EAB7F}"/>
              </a:ext>
            </a:extLst>
          </p:cNvPr>
          <p:cNvSpPr/>
          <p:nvPr/>
        </p:nvSpPr>
        <p:spPr>
          <a:xfrm>
            <a:off x="858043" y="2115762"/>
            <a:ext cx="1427957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[Excel Template]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C496E80-E487-76B3-D5F2-640CFEA89398}"/>
              </a:ext>
            </a:extLst>
          </p:cNvPr>
          <p:cNvSpPr/>
          <p:nvPr/>
        </p:nvSpPr>
        <p:spPr>
          <a:xfrm>
            <a:off x="3517032" y="2887918"/>
            <a:ext cx="1805931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[Process Master List]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BCCB99C-6E74-1D71-5472-3875F2984E6C}"/>
              </a:ext>
            </a:extLst>
          </p:cNvPr>
          <p:cNvSpPr/>
          <p:nvPr/>
        </p:nvSpPr>
        <p:spPr>
          <a:xfrm>
            <a:off x="6418411" y="2867441"/>
            <a:ext cx="2274566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[Base Process Map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자동 생성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6E5372-D282-EFDB-26B0-0B4CBF22021D}"/>
              </a:ext>
            </a:extLst>
          </p:cNvPr>
          <p:cNvSpPr/>
          <p:nvPr/>
        </p:nvSpPr>
        <p:spPr>
          <a:xfrm>
            <a:off x="9575888" y="3599656"/>
            <a:ext cx="1092112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편집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FF87E9F-DE99-378E-2C75-22F4D73F299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4857" y="3595543"/>
            <a:ext cx="264317" cy="2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31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9982155" cy="763093"/>
          </a:xfrm>
        </p:spPr>
        <p:txBody>
          <a:bodyPr/>
          <a:lstStyle/>
          <a:p>
            <a:r>
              <a:rPr lang="ko-KR" altLang="en-US" b="1" dirty="0"/>
              <a:t>선</a:t>
            </a:r>
            <a:r>
              <a:rPr lang="en-US" altLang="ko-KR" b="1" dirty="0"/>
              <a:t>/</a:t>
            </a:r>
            <a:r>
              <a:rPr lang="ko-KR" altLang="en-US" b="1" dirty="0"/>
              <a:t>후행 </a:t>
            </a:r>
            <a:r>
              <a:rPr lang="en-US" altLang="ko-KR" b="1" dirty="0"/>
              <a:t> </a:t>
            </a:r>
            <a:r>
              <a:rPr lang="ko-KR" altLang="en-US" b="1" dirty="0"/>
              <a:t>프로세스 관리</a:t>
            </a:r>
            <a:r>
              <a:rPr lang="en-US" altLang="ko-KR" b="1" dirty="0"/>
              <a:t>(3/8)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모든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프로세스는 시스템 상에서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프로세스 객체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와 </a:t>
            </a:r>
            <a:r>
              <a:rPr lang="en-US" altLang="ko-KR" dirty="0">
                <a:sym typeface="Wingdings" pitchFamily="2" charset="2"/>
              </a:rPr>
              <a:t>‘</a:t>
            </a:r>
            <a:r>
              <a:rPr lang="ko-KR" altLang="en-US" dirty="0">
                <a:sym typeface="Wingdings" pitchFamily="2" charset="2"/>
              </a:rPr>
              <a:t>프로세스 맵</a:t>
            </a:r>
            <a:r>
              <a:rPr lang="en-US" altLang="ko-KR" dirty="0">
                <a:sym typeface="Wingdings" pitchFamily="2" charset="2"/>
              </a:rPr>
              <a:t>’</a:t>
            </a:r>
            <a:r>
              <a:rPr lang="ko-KR" altLang="en-US" dirty="0">
                <a:sym typeface="Wingdings" pitchFamily="2" charset="2"/>
              </a:rPr>
              <a:t>으로  분리되어 관리되고 연관 프로세스는 프로세스 객체 링크를 통해서 관리되기 때문에  </a:t>
            </a:r>
            <a:br>
              <a:rPr lang="en-US" altLang="ko-KR" dirty="0">
                <a:sym typeface="Wingdings" pitchFamily="2" charset="2"/>
              </a:rPr>
            </a:br>
            <a:r>
              <a:rPr lang="ko-KR" altLang="en-US" dirty="0">
                <a:sym typeface="Wingdings" pitchFamily="2" charset="2"/>
              </a:rPr>
              <a:t>프로세스 변경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맵 또는 속성 값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에 따른 중복변경 작업이 필요 없습니다</a:t>
            </a:r>
            <a:r>
              <a:rPr lang="en-US" altLang="ko-KR" dirty="0">
                <a:sym typeface="Wingdings" pitchFamily="2" charset="2"/>
              </a:rPr>
              <a:t>.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B0E2D5-FD8A-41BF-A2B4-30B849599BB4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33" name="모서리가 둥근 직사각형 52">
              <a:extLst>
                <a:ext uri="{FF2B5EF4-FFF2-40B4-BE49-F238E27FC236}">
                  <a16:creationId xmlns:a16="http://schemas.microsoft.com/office/drawing/2014/main" id="{C9521EBE-D0C4-4947-AE03-B52A7DAADD63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10E0786-D085-48F7-8919-542F1D53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59AC3-55BA-4035-AEDF-08AE134D218C}"/>
              </a:ext>
            </a:extLst>
          </p:cNvPr>
          <p:cNvSpPr/>
          <p:nvPr/>
        </p:nvSpPr>
        <p:spPr>
          <a:xfrm>
            <a:off x="5154157" y="2761456"/>
            <a:ext cx="1423023" cy="276999"/>
          </a:xfrm>
          <a:prstGeom prst="rect">
            <a:avLst/>
          </a:prstGeom>
          <a:solidFill>
            <a:srgbClr val="1C426E"/>
          </a:solidFill>
          <a:ln>
            <a:noFill/>
          </a:ln>
        </p:spPr>
        <p:txBody>
          <a:bodyPr wrap="square" lIns="72000" rIns="7200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lt"/>
                <a:ea typeface="나눔스퀘어OTF" panose="020B0600000101010101" pitchFamily="34" charset="-127"/>
              </a:rPr>
              <a:t>[ Process Map B ]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300DE-3F00-41C6-97D1-9A27CFDA7B71}"/>
              </a:ext>
            </a:extLst>
          </p:cNvPr>
          <p:cNvSpPr/>
          <p:nvPr/>
        </p:nvSpPr>
        <p:spPr>
          <a:xfrm>
            <a:off x="1530658" y="2761456"/>
            <a:ext cx="1486457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lIns="72000" rIns="7200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lt"/>
                <a:ea typeface="나눔스퀘어OTF" panose="020B0600000101010101" pitchFamily="34" charset="-127"/>
              </a:rPr>
              <a:t>[ Process Map A 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61D625-C393-D712-D20C-A97B20074745}"/>
              </a:ext>
            </a:extLst>
          </p:cNvPr>
          <p:cNvSpPr/>
          <p:nvPr/>
        </p:nvSpPr>
        <p:spPr>
          <a:xfrm>
            <a:off x="8731425" y="2761456"/>
            <a:ext cx="1423023" cy="27699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wrap="square" lIns="72000" rIns="7200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+mn-lt"/>
                <a:ea typeface="나눔스퀘어OTF" panose="020B0600000101010101" pitchFamily="34" charset="-127"/>
              </a:rPr>
              <a:t>[Process Map C]</a:t>
            </a:r>
          </a:p>
        </p:txBody>
      </p:sp>
      <p:sp>
        <p:nvSpPr>
          <p:cNvPr id="6" name="모서리가 둥근 직사각형 1">
            <a:extLst>
              <a:ext uri="{FF2B5EF4-FFF2-40B4-BE49-F238E27FC236}">
                <a16:creationId xmlns:a16="http://schemas.microsoft.com/office/drawing/2014/main" id="{1C409535-B974-8212-22D6-F13D3F70F0DF}"/>
              </a:ext>
            </a:extLst>
          </p:cNvPr>
          <p:cNvSpPr/>
          <p:nvPr/>
        </p:nvSpPr>
        <p:spPr>
          <a:xfrm>
            <a:off x="1524000" y="3841096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A1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0B028DB0-C210-5F0A-9D47-97AA38EB3978}"/>
              </a:ext>
            </a:extLst>
          </p:cNvPr>
          <p:cNvSpPr/>
          <p:nvPr/>
        </p:nvSpPr>
        <p:spPr>
          <a:xfrm>
            <a:off x="1524000" y="4341652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A2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3" name="모서리가 둥근 직사각형 8">
            <a:extLst>
              <a:ext uri="{FF2B5EF4-FFF2-40B4-BE49-F238E27FC236}">
                <a16:creationId xmlns:a16="http://schemas.microsoft.com/office/drawing/2014/main" id="{708F6180-3986-3768-7291-03AB13D7FDBE}"/>
              </a:ext>
            </a:extLst>
          </p:cNvPr>
          <p:cNvSpPr/>
          <p:nvPr/>
        </p:nvSpPr>
        <p:spPr>
          <a:xfrm>
            <a:off x="1524000" y="4810926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A3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4" name="모서리가 둥근 직사각형 9">
            <a:extLst>
              <a:ext uri="{FF2B5EF4-FFF2-40B4-BE49-F238E27FC236}">
                <a16:creationId xmlns:a16="http://schemas.microsoft.com/office/drawing/2014/main" id="{3B14210C-3919-282E-4A26-EB16606C1A7D}"/>
              </a:ext>
            </a:extLst>
          </p:cNvPr>
          <p:cNvSpPr/>
          <p:nvPr/>
        </p:nvSpPr>
        <p:spPr>
          <a:xfrm>
            <a:off x="2467379" y="4810926"/>
            <a:ext cx="667410" cy="250279"/>
          </a:xfrm>
          <a:prstGeom prst="roundRect">
            <a:avLst/>
          </a:prstGeom>
          <a:solidFill>
            <a:srgbClr val="1C42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24" rIns="0"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a typeface="나눔스퀘어OTF" panose="020B0600000101010101" pitchFamily="34" charset="-127"/>
              </a:rPr>
              <a:t>Process B </a:t>
            </a:r>
            <a:endParaRPr lang="ko-KR" altLang="en-US" sz="900" dirty="0">
              <a:solidFill>
                <a:schemeClr val="bg1"/>
              </a:solidFill>
              <a:ea typeface="나눔스퀘어OTF" panose="020B0600000101010101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A09600-9F46-8DD4-0F31-D12B9CF67F6A}"/>
              </a:ext>
            </a:extLst>
          </p:cNvPr>
          <p:cNvCxnSpPr>
            <a:stCxn id="6" idx="2"/>
            <a:endCxn id="11" idx="0"/>
          </p:cNvCxnSpPr>
          <p:nvPr/>
        </p:nvCxnSpPr>
        <p:spPr>
          <a:xfrm>
            <a:off x="1690851" y="4091374"/>
            <a:ext cx="0" cy="250279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8ABFA16-730E-3323-ACAD-2A17C7EEDF17}"/>
              </a:ext>
            </a:extLst>
          </p:cNvPr>
          <p:cNvCxnSpPr>
            <a:stCxn id="11" idx="2"/>
            <a:endCxn id="13" idx="0"/>
          </p:cNvCxnSpPr>
          <p:nvPr/>
        </p:nvCxnSpPr>
        <p:spPr>
          <a:xfrm>
            <a:off x="1690851" y="4591935"/>
            <a:ext cx="0" cy="218994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F6DD96D-ECE8-8FB9-5041-D3BC189CC51A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1857705" y="4936066"/>
            <a:ext cx="609674" cy="0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19">
            <a:extLst>
              <a:ext uri="{FF2B5EF4-FFF2-40B4-BE49-F238E27FC236}">
                <a16:creationId xmlns:a16="http://schemas.microsoft.com/office/drawing/2014/main" id="{59B211C2-26D3-2E60-5C8A-A06CCA554665}"/>
              </a:ext>
            </a:extLst>
          </p:cNvPr>
          <p:cNvSpPr/>
          <p:nvPr/>
        </p:nvSpPr>
        <p:spPr>
          <a:xfrm>
            <a:off x="5542338" y="3437718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B1</a:t>
            </a:r>
            <a:endParaRPr lang="ko-KR" altLang="en-US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6" name="모서리가 둥근 직사각형 20">
            <a:extLst>
              <a:ext uri="{FF2B5EF4-FFF2-40B4-BE49-F238E27FC236}">
                <a16:creationId xmlns:a16="http://schemas.microsoft.com/office/drawing/2014/main" id="{8B4407E4-62BE-D0A0-DB00-5DB8F5D3FBA3}"/>
              </a:ext>
            </a:extLst>
          </p:cNvPr>
          <p:cNvSpPr/>
          <p:nvPr/>
        </p:nvSpPr>
        <p:spPr>
          <a:xfrm>
            <a:off x="6178405" y="3938276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B2</a:t>
            </a:r>
            <a:endParaRPr lang="ko-KR" altLang="en-US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7" name="모서리가 둥근 직사각형 21">
            <a:extLst>
              <a:ext uri="{FF2B5EF4-FFF2-40B4-BE49-F238E27FC236}">
                <a16:creationId xmlns:a16="http://schemas.microsoft.com/office/drawing/2014/main" id="{3BC69C8C-303E-FB95-7E2D-EA4C1B8225FE}"/>
              </a:ext>
            </a:extLst>
          </p:cNvPr>
          <p:cNvSpPr/>
          <p:nvPr/>
        </p:nvSpPr>
        <p:spPr>
          <a:xfrm>
            <a:off x="5542338" y="4407548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ea typeface="나눔스퀘어OTF" panose="020B0600000101010101" pitchFamily="34" charset="-127"/>
              </a:rPr>
              <a:t>B3</a:t>
            </a:r>
            <a:endParaRPr lang="ko-KR" altLang="en-US" sz="900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7A8A0028-4579-AA04-FF36-59629A3DF938}"/>
              </a:ext>
            </a:extLst>
          </p:cNvPr>
          <p:cNvCxnSpPr>
            <a:cxnSpLocks/>
            <a:stCxn id="23" idx="2"/>
          </p:cNvCxnSpPr>
          <p:nvPr/>
        </p:nvCxnSpPr>
        <p:spPr>
          <a:xfrm flipH="1">
            <a:off x="5709190" y="3687997"/>
            <a:ext cx="1" cy="250279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5952" name="직선 화살표 연결선 3325951">
            <a:extLst>
              <a:ext uri="{FF2B5EF4-FFF2-40B4-BE49-F238E27FC236}">
                <a16:creationId xmlns:a16="http://schemas.microsoft.com/office/drawing/2014/main" id="{15C03AC9-7080-1A29-E7ED-21419413350D}"/>
              </a:ext>
            </a:extLst>
          </p:cNvPr>
          <p:cNvCxnSpPr>
            <a:cxnSpLocks/>
            <a:stCxn id="3325960" idx="2"/>
            <a:endCxn id="27" idx="0"/>
          </p:cNvCxnSpPr>
          <p:nvPr/>
        </p:nvCxnSpPr>
        <p:spPr>
          <a:xfrm>
            <a:off x="5709191" y="4188555"/>
            <a:ext cx="0" cy="218993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56" name="모서리가 둥근 직사각형 27">
            <a:extLst>
              <a:ext uri="{FF2B5EF4-FFF2-40B4-BE49-F238E27FC236}">
                <a16:creationId xmlns:a16="http://schemas.microsoft.com/office/drawing/2014/main" id="{27D82C63-330C-3AC8-9703-7105B2A3AC98}"/>
              </a:ext>
            </a:extLst>
          </p:cNvPr>
          <p:cNvSpPr/>
          <p:nvPr/>
        </p:nvSpPr>
        <p:spPr>
          <a:xfrm>
            <a:off x="4495800" y="3435164"/>
            <a:ext cx="667410" cy="2553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lIns="36000" rIns="36000" anchor="ctr">
            <a:noAutofit/>
          </a:bodyPr>
          <a:lstStyle/>
          <a:p>
            <a:pPr algn="ctr"/>
            <a:r>
              <a:rPr lang="en-US" altLang="ko-KR" sz="900">
                <a:solidFill>
                  <a:schemeClr val="bg1"/>
                </a:solidFill>
                <a:ea typeface="나눔스퀘어OTF" panose="020B0600000101010101" pitchFamily="34" charset="-127"/>
              </a:rPr>
              <a:t>Process </a:t>
            </a:r>
            <a:r>
              <a:rPr lang="en-US" altLang="ko-KR" sz="900" dirty="0">
                <a:solidFill>
                  <a:schemeClr val="bg1"/>
                </a:solidFill>
                <a:ea typeface="나눔스퀘어OTF" panose="020B0600000101010101" pitchFamily="34" charset="-127"/>
              </a:rPr>
              <a:t>A </a:t>
            </a:r>
            <a:endParaRPr lang="ko-KR" altLang="en-US" sz="900" dirty="0">
              <a:solidFill>
                <a:schemeClr val="bg1"/>
              </a:solidFill>
              <a:ea typeface="나눔스퀘어OTF" panose="020B0600000101010101" pitchFamily="34" charset="-127"/>
            </a:endParaRPr>
          </a:p>
        </p:txBody>
      </p:sp>
      <p:cxnSp>
        <p:nvCxnSpPr>
          <p:cNvPr id="3325957" name="직선 화살표 연결선 3325956">
            <a:extLst>
              <a:ext uri="{FF2B5EF4-FFF2-40B4-BE49-F238E27FC236}">
                <a16:creationId xmlns:a16="http://schemas.microsoft.com/office/drawing/2014/main" id="{7F06C798-E4B7-4AC8-6F13-C2B29B4B475E}"/>
              </a:ext>
            </a:extLst>
          </p:cNvPr>
          <p:cNvCxnSpPr>
            <a:cxnSpLocks/>
            <a:stCxn id="3325956" idx="3"/>
            <a:endCxn id="23" idx="1"/>
          </p:cNvCxnSpPr>
          <p:nvPr/>
        </p:nvCxnSpPr>
        <p:spPr>
          <a:xfrm flipV="1">
            <a:off x="5163210" y="3562858"/>
            <a:ext cx="379128" cy="1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60" name="순서도: 판단 3325959">
            <a:extLst>
              <a:ext uri="{FF2B5EF4-FFF2-40B4-BE49-F238E27FC236}">
                <a16:creationId xmlns:a16="http://schemas.microsoft.com/office/drawing/2014/main" id="{7C3BD943-D40A-B12B-C7CD-4A14208B43DA}"/>
              </a:ext>
            </a:extLst>
          </p:cNvPr>
          <p:cNvSpPr/>
          <p:nvPr/>
        </p:nvSpPr>
        <p:spPr>
          <a:xfrm>
            <a:off x="5542338" y="3938276"/>
            <a:ext cx="333705" cy="250279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endParaRPr lang="ko-KR" altLang="en-US" sz="900">
              <a:solidFill>
                <a:schemeClr val="tx1"/>
              </a:solidFill>
            </a:endParaRPr>
          </a:p>
        </p:txBody>
      </p:sp>
      <p:cxnSp>
        <p:nvCxnSpPr>
          <p:cNvPr id="3325967" name="직선 화살표 연결선 3325966">
            <a:extLst>
              <a:ext uri="{FF2B5EF4-FFF2-40B4-BE49-F238E27FC236}">
                <a16:creationId xmlns:a16="http://schemas.microsoft.com/office/drawing/2014/main" id="{6DA0135E-F923-7DAD-7E16-D7F156C1068B}"/>
              </a:ext>
            </a:extLst>
          </p:cNvPr>
          <p:cNvCxnSpPr>
            <a:stCxn id="3325960" idx="3"/>
            <a:endCxn id="26" idx="1"/>
          </p:cNvCxnSpPr>
          <p:nvPr/>
        </p:nvCxnSpPr>
        <p:spPr>
          <a:xfrm>
            <a:off x="5876043" y="4063416"/>
            <a:ext cx="3023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5969" name="연결선: 꺾임 3325968">
            <a:extLst>
              <a:ext uri="{FF2B5EF4-FFF2-40B4-BE49-F238E27FC236}">
                <a16:creationId xmlns:a16="http://schemas.microsoft.com/office/drawing/2014/main" id="{C7C3F0AD-F4C5-C612-B278-597438E08855}"/>
              </a:ext>
            </a:extLst>
          </p:cNvPr>
          <p:cNvCxnSpPr>
            <a:stCxn id="26" idx="2"/>
            <a:endCxn id="27" idx="3"/>
          </p:cNvCxnSpPr>
          <p:nvPr/>
        </p:nvCxnSpPr>
        <p:spPr>
          <a:xfrm rot="5400000">
            <a:off x="5938585" y="4126014"/>
            <a:ext cx="344133" cy="46921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73" name="모서리가 둥근 직사각형 27">
            <a:extLst>
              <a:ext uri="{FF2B5EF4-FFF2-40B4-BE49-F238E27FC236}">
                <a16:creationId xmlns:a16="http://schemas.microsoft.com/office/drawing/2014/main" id="{88ECD2B7-1B1E-4C2F-E25B-3B515E65492B}"/>
              </a:ext>
            </a:extLst>
          </p:cNvPr>
          <p:cNvSpPr/>
          <p:nvPr/>
        </p:nvSpPr>
        <p:spPr>
          <a:xfrm>
            <a:off x="6497970" y="4890548"/>
            <a:ext cx="687796" cy="2502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txBody>
          <a:bodyPr wrap="square" lIns="36000" rIns="36000" anchor="ctr">
            <a:noAutofit/>
          </a:bodyPr>
          <a:lstStyle/>
          <a:p>
            <a:pPr algn="ctr"/>
            <a:r>
              <a:rPr lang="en-US" altLang="ko-KR" sz="800">
                <a:solidFill>
                  <a:schemeClr val="bg1"/>
                </a:solidFill>
                <a:latin typeface="+mn-lt"/>
                <a:ea typeface="나눔스퀘어OTF" panose="020B0600000101010101" pitchFamily="34" charset="-127"/>
              </a:rPr>
              <a:t>Process </a:t>
            </a:r>
            <a:r>
              <a:rPr lang="en-US" altLang="ko-KR" sz="800" dirty="0">
                <a:solidFill>
                  <a:schemeClr val="bg1"/>
                </a:solidFill>
                <a:latin typeface="+mn-lt"/>
                <a:ea typeface="나눔스퀘어OTF" panose="020B0600000101010101" pitchFamily="34" charset="-127"/>
              </a:rPr>
              <a:t>C</a:t>
            </a:r>
            <a:endParaRPr lang="ko-KR" altLang="en-US" sz="800" dirty="0">
              <a:solidFill>
                <a:schemeClr val="bg1"/>
              </a:solidFill>
              <a:latin typeface="+mn-lt"/>
              <a:ea typeface="나눔스퀘어OTF" panose="020B0600000101010101" pitchFamily="34" charset="-127"/>
            </a:endParaRPr>
          </a:p>
        </p:txBody>
      </p:sp>
      <p:cxnSp>
        <p:nvCxnSpPr>
          <p:cNvPr id="3325975" name="연결선: 꺾임 3325974">
            <a:extLst>
              <a:ext uri="{FF2B5EF4-FFF2-40B4-BE49-F238E27FC236}">
                <a16:creationId xmlns:a16="http://schemas.microsoft.com/office/drawing/2014/main" id="{6BE071DA-68AB-69CF-9C1F-5F91969C4747}"/>
              </a:ext>
            </a:extLst>
          </p:cNvPr>
          <p:cNvCxnSpPr>
            <a:cxnSpLocks/>
            <a:stCxn id="27" idx="2"/>
            <a:endCxn id="3325973" idx="1"/>
          </p:cNvCxnSpPr>
          <p:nvPr/>
        </p:nvCxnSpPr>
        <p:spPr>
          <a:xfrm rot="16200000" flipH="1">
            <a:off x="5924650" y="4442367"/>
            <a:ext cx="357861" cy="7887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76" name="모서리가 둥근 직사각형 1">
            <a:extLst>
              <a:ext uri="{FF2B5EF4-FFF2-40B4-BE49-F238E27FC236}">
                <a16:creationId xmlns:a16="http://schemas.microsoft.com/office/drawing/2014/main" id="{B7459741-FBFA-7858-5D5B-D4A8D417FB2C}"/>
              </a:ext>
            </a:extLst>
          </p:cNvPr>
          <p:cNvSpPr/>
          <p:nvPr/>
        </p:nvSpPr>
        <p:spPr>
          <a:xfrm>
            <a:off x="9370552" y="3371056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C1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3325977" name="모서리가 둥근 직사각형 7">
            <a:extLst>
              <a:ext uri="{FF2B5EF4-FFF2-40B4-BE49-F238E27FC236}">
                <a16:creationId xmlns:a16="http://schemas.microsoft.com/office/drawing/2014/main" id="{10465F54-6DBC-80C5-0839-10234B983400}"/>
              </a:ext>
            </a:extLst>
          </p:cNvPr>
          <p:cNvSpPr/>
          <p:nvPr/>
        </p:nvSpPr>
        <p:spPr>
          <a:xfrm>
            <a:off x="9370552" y="3881680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C2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3325978" name="모서리가 둥근 직사각형 8">
            <a:extLst>
              <a:ext uri="{FF2B5EF4-FFF2-40B4-BE49-F238E27FC236}">
                <a16:creationId xmlns:a16="http://schemas.microsoft.com/office/drawing/2014/main" id="{2D1A6EC2-01FD-C864-D542-E1FBEF52DBF0}"/>
              </a:ext>
            </a:extLst>
          </p:cNvPr>
          <p:cNvSpPr/>
          <p:nvPr/>
        </p:nvSpPr>
        <p:spPr>
          <a:xfrm>
            <a:off x="9370552" y="4350954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9" dirty="0">
                <a:solidFill>
                  <a:schemeClr val="tx1"/>
                </a:solidFill>
                <a:ea typeface="나눔스퀘어OTF" panose="020B0600000101010101" pitchFamily="34" charset="-127"/>
              </a:rPr>
              <a:t>C3</a:t>
            </a:r>
            <a:endParaRPr lang="ko-KR" altLang="en-US" sz="909" dirty="0">
              <a:solidFill>
                <a:schemeClr val="tx1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3325979" name="모서리가 둥근 직사각형 9">
            <a:extLst>
              <a:ext uri="{FF2B5EF4-FFF2-40B4-BE49-F238E27FC236}">
                <a16:creationId xmlns:a16="http://schemas.microsoft.com/office/drawing/2014/main" id="{5F69EB0B-A778-62C6-7515-774296C0FD06}"/>
              </a:ext>
            </a:extLst>
          </p:cNvPr>
          <p:cNvSpPr/>
          <p:nvPr/>
        </p:nvSpPr>
        <p:spPr>
          <a:xfrm>
            <a:off x="8400390" y="3381895"/>
            <a:ext cx="667410" cy="228600"/>
          </a:xfrm>
          <a:prstGeom prst="roundRect">
            <a:avLst/>
          </a:prstGeom>
          <a:solidFill>
            <a:srgbClr val="1C42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24" rIns="0"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ea typeface="나눔스퀘어OTF" panose="020B0600000101010101" pitchFamily="34" charset="-127"/>
              </a:rPr>
              <a:t>Process B </a:t>
            </a:r>
            <a:endParaRPr lang="ko-KR" altLang="en-US" sz="900" dirty="0">
              <a:solidFill>
                <a:schemeClr val="bg1"/>
              </a:solidFill>
              <a:ea typeface="나눔스퀘어OTF" panose="020B0600000101010101" pitchFamily="34" charset="-127"/>
            </a:endParaRPr>
          </a:p>
        </p:txBody>
      </p:sp>
      <p:cxnSp>
        <p:nvCxnSpPr>
          <p:cNvPr id="3325980" name="직선 화살표 연결선 3325979">
            <a:extLst>
              <a:ext uri="{FF2B5EF4-FFF2-40B4-BE49-F238E27FC236}">
                <a16:creationId xmlns:a16="http://schemas.microsoft.com/office/drawing/2014/main" id="{ED89523D-650F-86A6-9ED9-11130002ED6B}"/>
              </a:ext>
            </a:extLst>
          </p:cNvPr>
          <p:cNvCxnSpPr>
            <a:cxnSpLocks/>
          </p:cNvCxnSpPr>
          <p:nvPr/>
        </p:nvCxnSpPr>
        <p:spPr>
          <a:xfrm>
            <a:off x="9537404" y="3631403"/>
            <a:ext cx="0" cy="250277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5981" name="직선 화살표 연결선 3325980">
            <a:extLst>
              <a:ext uri="{FF2B5EF4-FFF2-40B4-BE49-F238E27FC236}">
                <a16:creationId xmlns:a16="http://schemas.microsoft.com/office/drawing/2014/main" id="{57163419-B137-12D8-C664-41BEA24C2651}"/>
              </a:ext>
            </a:extLst>
          </p:cNvPr>
          <p:cNvCxnSpPr>
            <a:cxnSpLocks/>
          </p:cNvCxnSpPr>
          <p:nvPr/>
        </p:nvCxnSpPr>
        <p:spPr>
          <a:xfrm>
            <a:off x="9537404" y="4131959"/>
            <a:ext cx="0" cy="218995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1FA7785F-EDE6-6CCB-9134-21436ECAB451}"/>
              </a:ext>
            </a:extLst>
          </p:cNvPr>
          <p:cNvSpPr/>
          <p:nvPr/>
        </p:nvSpPr>
        <p:spPr>
          <a:xfrm>
            <a:off x="1524000" y="3302511"/>
            <a:ext cx="333707" cy="25027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</a:t>
            </a:r>
            <a:endParaRPr lang="ko-KR" altLang="en-US" dirty="0"/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F25FFBA6-1A51-B2A5-4C5B-4F7881E956B5}"/>
              </a:ext>
            </a:extLst>
          </p:cNvPr>
          <p:cNvCxnSpPr>
            <a:stCxn id="36" idx="4"/>
            <a:endCxn id="6" idx="0"/>
          </p:cNvCxnSpPr>
          <p:nvPr/>
        </p:nvCxnSpPr>
        <p:spPr>
          <a:xfrm flipH="1">
            <a:off x="1690853" y="3552790"/>
            <a:ext cx="1" cy="288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타원 44">
            <a:extLst>
              <a:ext uri="{FF2B5EF4-FFF2-40B4-BE49-F238E27FC236}">
                <a16:creationId xmlns:a16="http://schemas.microsoft.com/office/drawing/2014/main" id="{28411605-3346-1886-0996-09F8067C1D14}"/>
              </a:ext>
            </a:extLst>
          </p:cNvPr>
          <p:cNvSpPr/>
          <p:nvPr/>
        </p:nvSpPr>
        <p:spPr>
          <a:xfrm>
            <a:off x="9308804" y="4820223"/>
            <a:ext cx="457200" cy="320605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en-US" altLang="ko-KR" sz="900" dirty="0"/>
              <a:t>End</a:t>
            </a:r>
            <a:endParaRPr lang="ko-KR" altLang="en-US" sz="900" dirty="0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6E716396-3ABA-A1C2-7E48-5F3D5E9711DE}"/>
              </a:ext>
            </a:extLst>
          </p:cNvPr>
          <p:cNvCxnSpPr>
            <a:cxnSpLocks/>
          </p:cNvCxnSpPr>
          <p:nvPr/>
        </p:nvCxnSpPr>
        <p:spPr>
          <a:xfrm flipH="1">
            <a:off x="9523576" y="4601233"/>
            <a:ext cx="1" cy="218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05BC2DE-D9DD-0045-86DE-8DD09109E4E7}"/>
              </a:ext>
            </a:extLst>
          </p:cNvPr>
          <p:cNvCxnSpPr>
            <a:cxnSpLocks/>
            <a:stCxn id="3325979" idx="3"/>
          </p:cNvCxnSpPr>
          <p:nvPr/>
        </p:nvCxnSpPr>
        <p:spPr>
          <a:xfrm>
            <a:off x="9067800" y="3496195"/>
            <a:ext cx="3027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94C73C8B-89F1-9A0C-98CE-2643387E5468}"/>
              </a:ext>
            </a:extLst>
          </p:cNvPr>
          <p:cNvSpPr/>
          <p:nvPr/>
        </p:nvSpPr>
        <p:spPr>
          <a:xfrm>
            <a:off x="990600" y="3142456"/>
            <a:ext cx="2566572" cy="228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103795F-E1A9-D020-F4B5-33B0D8ACB4A1}"/>
              </a:ext>
            </a:extLst>
          </p:cNvPr>
          <p:cNvSpPr/>
          <p:nvPr/>
        </p:nvSpPr>
        <p:spPr>
          <a:xfrm>
            <a:off x="4345951" y="3142456"/>
            <a:ext cx="3039434" cy="228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D516210-DA68-4902-D40C-962A3BD40932}"/>
              </a:ext>
            </a:extLst>
          </p:cNvPr>
          <p:cNvSpPr/>
          <p:nvPr/>
        </p:nvSpPr>
        <p:spPr>
          <a:xfrm>
            <a:off x="8141673" y="3142456"/>
            <a:ext cx="2602527" cy="228600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0359A8D1-73D9-8A6E-327C-406DA381CEA0}"/>
              </a:ext>
            </a:extLst>
          </p:cNvPr>
          <p:cNvCxnSpPr>
            <a:cxnSpLocks/>
            <a:stCxn id="14" idx="3"/>
            <a:endCxn id="51" idx="2"/>
          </p:cNvCxnSpPr>
          <p:nvPr/>
        </p:nvCxnSpPr>
        <p:spPr>
          <a:xfrm>
            <a:off x="3134789" y="4936066"/>
            <a:ext cx="2730879" cy="492390"/>
          </a:xfrm>
          <a:prstGeom prst="bentConnector4">
            <a:avLst>
              <a:gd name="adj1" fmla="val 22175"/>
              <a:gd name="adj2" fmla="val 146427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00384787-9E7C-9BCF-88F3-7D47C5048CC3}"/>
              </a:ext>
            </a:extLst>
          </p:cNvPr>
          <p:cNvCxnSpPr>
            <a:cxnSpLocks/>
            <a:stCxn id="3325956" idx="1"/>
            <a:endCxn id="50" idx="3"/>
          </p:cNvCxnSpPr>
          <p:nvPr/>
        </p:nvCxnSpPr>
        <p:spPr>
          <a:xfrm rot="10800000" flipV="1">
            <a:off x="3557172" y="3562858"/>
            <a:ext cx="938628" cy="722597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연결선: 꺾임 61">
            <a:extLst>
              <a:ext uri="{FF2B5EF4-FFF2-40B4-BE49-F238E27FC236}">
                <a16:creationId xmlns:a16="http://schemas.microsoft.com/office/drawing/2014/main" id="{62ABA03E-CB3A-BE10-A301-7EF3011B9AC9}"/>
              </a:ext>
            </a:extLst>
          </p:cNvPr>
          <p:cNvCxnSpPr>
            <a:cxnSpLocks/>
            <a:stCxn id="3325973" idx="3"/>
            <a:endCxn id="53" idx="1"/>
          </p:cNvCxnSpPr>
          <p:nvPr/>
        </p:nvCxnSpPr>
        <p:spPr>
          <a:xfrm flipV="1">
            <a:off x="7185766" y="4285456"/>
            <a:ext cx="955907" cy="730232"/>
          </a:xfrm>
          <a:prstGeom prst="bentConnector3">
            <a:avLst>
              <a:gd name="adj1" fmla="val 50000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5985" name="연결선: 꺾임 3325984">
            <a:extLst>
              <a:ext uri="{FF2B5EF4-FFF2-40B4-BE49-F238E27FC236}">
                <a16:creationId xmlns:a16="http://schemas.microsoft.com/office/drawing/2014/main" id="{AF9B3380-EBE2-43F4-A7EF-AB3FEC8B06F9}"/>
              </a:ext>
            </a:extLst>
          </p:cNvPr>
          <p:cNvCxnSpPr>
            <a:cxnSpLocks/>
            <a:stCxn id="3325979" idx="1"/>
          </p:cNvCxnSpPr>
          <p:nvPr/>
        </p:nvCxnSpPr>
        <p:spPr>
          <a:xfrm rot="10800000" flipV="1">
            <a:off x="7385386" y="3496194"/>
            <a:ext cx="1015005" cy="385485"/>
          </a:xfrm>
          <a:prstGeom prst="bentConnector3">
            <a:avLst>
              <a:gd name="adj1" fmla="val 60216"/>
            </a:avLst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92" name="TextBox 3325991">
            <a:extLst>
              <a:ext uri="{FF2B5EF4-FFF2-40B4-BE49-F238E27FC236}">
                <a16:creationId xmlns:a16="http://schemas.microsoft.com/office/drawing/2014/main" id="{86AD262C-A8C9-2B94-7268-3C76A2209E8A}"/>
              </a:ext>
            </a:extLst>
          </p:cNvPr>
          <p:cNvSpPr txBox="1"/>
          <p:nvPr/>
        </p:nvSpPr>
        <p:spPr>
          <a:xfrm>
            <a:off x="3771971" y="3787469"/>
            <a:ext cx="44755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99"/>
                </a:solidFill>
              </a:rPr>
              <a:t>Link</a:t>
            </a:r>
            <a:endParaRPr lang="ko-KR" altLang="en-US" dirty="0">
              <a:solidFill>
                <a:srgbClr val="003399"/>
              </a:solidFill>
            </a:endParaRPr>
          </a:p>
        </p:txBody>
      </p:sp>
      <p:sp>
        <p:nvSpPr>
          <p:cNvPr id="3325993" name="TextBox 3325992">
            <a:extLst>
              <a:ext uri="{FF2B5EF4-FFF2-40B4-BE49-F238E27FC236}">
                <a16:creationId xmlns:a16="http://schemas.microsoft.com/office/drawing/2014/main" id="{EE54BE86-07EC-EDAF-F05D-BACE8D4C152B}"/>
              </a:ext>
            </a:extLst>
          </p:cNvPr>
          <p:cNvSpPr txBox="1"/>
          <p:nvPr/>
        </p:nvSpPr>
        <p:spPr>
          <a:xfrm>
            <a:off x="3916154" y="5553596"/>
            <a:ext cx="1159292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3399"/>
                </a:solidFill>
              </a:rPr>
              <a:t>프로세스 맵 </a:t>
            </a:r>
            <a:r>
              <a:rPr lang="en-US" altLang="ko-KR" dirty="0">
                <a:solidFill>
                  <a:srgbClr val="003399"/>
                </a:solidFill>
              </a:rPr>
              <a:t>Link</a:t>
            </a:r>
            <a:endParaRPr lang="ko-KR" altLang="en-US" dirty="0">
              <a:solidFill>
                <a:srgbClr val="003399"/>
              </a:solidFill>
            </a:endParaRPr>
          </a:p>
        </p:txBody>
      </p:sp>
      <p:sp>
        <p:nvSpPr>
          <p:cNvPr id="3325994" name="TextBox 3325993">
            <a:extLst>
              <a:ext uri="{FF2B5EF4-FFF2-40B4-BE49-F238E27FC236}">
                <a16:creationId xmlns:a16="http://schemas.microsoft.com/office/drawing/2014/main" id="{4A25394A-CFA9-80A1-D78A-9A369244C657}"/>
              </a:ext>
            </a:extLst>
          </p:cNvPr>
          <p:cNvSpPr txBox="1"/>
          <p:nvPr/>
        </p:nvSpPr>
        <p:spPr>
          <a:xfrm>
            <a:off x="7431203" y="4451268"/>
            <a:ext cx="44755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99"/>
                </a:solidFill>
              </a:rPr>
              <a:t>Link</a:t>
            </a:r>
            <a:endParaRPr lang="ko-KR" altLang="en-US" dirty="0">
              <a:solidFill>
                <a:srgbClr val="003399"/>
              </a:solidFill>
            </a:endParaRPr>
          </a:p>
        </p:txBody>
      </p:sp>
      <p:sp>
        <p:nvSpPr>
          <p:cNvPr id="3325995" name="TextBox 3325994">
            <a:extLst>
              <a:ext uri="{FF2B5EF4-FFF2-40B4-BE49-F238E27FC236}">
                <a16:creationId xmlns:a16="http://schemas.microsoft.com/office/drawing/2014/main" id="{D3D10986-8A6A-2BE1-F5AF-924613B70F0C}"/>
              </a:ext>
            </a:extLst>
          </p:cNvPr>
          <p:cNvSpPr txBox="1"/>
          <p:nvPr/>
        </p:nvSpPr>
        <p:spPr>
          <a:xfrm>
            <a:off x="7553442" y="3573832"/>
            <a:ext cx="447558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3399"/>
                </a:solidFill>
              </a:rPr>
              <a:t>Link</a:t>
            </a:r>
            <a:endParaRPr lang="ko-KR" altLang="en-US" dirty="0">
              <a:solidFill>
                <a:srgbClr val="003399"/>
              </a:solidFill>
            </a:endParaRPr>
          </a:p>
        </p:txBody>
      </p:sp>
      <p:sp>
        <p:nvSpPr>
          <p:cNvPr id="3325996" name="설명선: 선(테두리 및 강조선) 3325995">
            <a:extLst>
              <a:ext uri="{FF2B5EF4-FFF2-40B4-BE49-F238E27FC236}">
                <a16:creationId xmlns:a16="http://schemas.microsoft.com/office/drawing/2014/main" id="{3DE8FDFF-31AC-7F9D-4B7C-015FC987869F}"/>
              </a:ext>
            </a:extLst>
          </p:cNvPr>
          <p:cNvSpPr/>
          <p:nvPr/>
        </p:nvSpPr>
        <p:spPr>
          <a:xfrm>
            <a:off x="1690851" y="5276055"/>
            <a:ext cx="622656" cy="457201"/>
          </a:xfrm>
          <a:prstGeom prst="accentBorderCallout1">
            <a:avLst>
              <a:gd name="adj1" fmla="val 49678"/>
              <a:gd name="adj2" fmla="val 110425"/>
              <a:gd name="adj3" fmla="val -38015"/>
              <a:gd name="adj4" fmla="val 149541"/>
            </a:avLst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/>
            <a:r>
              <a:rPr lang="ko-KR" altLang="en-US" sz="900" dirty="0"/>
              <a:t>프로세스 객체</a:t>
            </a:r>
          </a:p>
        </p:txBody>
      </p:sp>
    </p:spTree>
    <p:extLst>
      <p:ext uri="{BB962C8B-B14F-4D97-AF65-F5344CB8AC3E}">
        <p14:creationId xmlns:p14="http://schemas.microsoft.com/office/powerpoint/2010/main" val="242099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모서리가 둥근 직사각형 52">
            <a:extLst>
              <a:ext uri="{FF2B5EF4-FFF2-40B4-BE49-F238E27FC236}">
                <a16:creationId xmlns:a16="http://schemas.microsoft.com/office/drawing/2014/main" id="{48DD5BEA-D66E-4BA5-9C02-35624771CBD8}"/>
              </a:ext>
            </a:extLst>
          </p:cNvPr>
          <p:cNvSpPr/>
          <p:nvPr/>
        </p:nvSpPr>
        <p:spPr>
          <a:xfrm>
            <a:off x="8762177" y="4518672"/>
            <a:ext cx="1970090" cy="1671784"/>
          </a:xfrm>
          <a:prstGeom prst="roundRect">
            <a:avLst>
              <a:gd name="adj" fmla="val 354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04800" dist="101600" dir="4980000" sx="96000" sy="96000" algn="tr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모서리가 둥근 직사각형 52">
            <a:extLst>
              <a:ext uri="{FF2B5EF4-FFF2-40B4-BE49-F238E27FC236}">
                <a16:creationId xmlns:a16="http://schemas.microsoft.com/office/drawing/2014/main" id="{97649922-7CAB-4A5E-9CF0-1A1DD9C62135}"/>
              </a:ext>
            </a:extLst>
          </p:cNvPr>
          <p:cNvSpPr/>
          <p:nvPr/>
        </p:nvSpPr>
        <p:spPr>
          <a:xfrm>
            <a:off x="7983101" y="2370490"/>
            <a:ext cx="1970090" cy="1671784"/>
          </a:xfrm>
          <a:prstGeom prst="roundRect">
            <a:avLst>
              <a:gd name="adj" fmla="val 3540"/>
            </a:avLst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04800" dist="101600" dir="4980000" sx="96000" sy="96000" algn="tr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763093"/>
          </a:xfrm>
        </p:spPr>
        <p:txBody>
          <a:bodyPr/>
          <a:lstStyle/>
          <a:p>
            <a:r>
              <a:rPr lang="ko-KR" altLang="en-US" b="1" dirty="0"/>
              <a:t>선</a:t>
            </a:r>
            <a:r>
              <a:rPr lang="en-US" altLang="ko-KR" b="1" dirty="0"/>
              <a:t>/</a:t>
            </a:r>
            <a:r>
              <a:rPr lang="ko-KR" altLang="en-US" b="1" dirty="0"/>
              <a:t>후행 </a:t>
            </a:r>
            <a:r>
              <a:rPr lang="en-US" altLang="ko-KR" b="1" dirty="0"/>
              <a:t> </a:t>
            </a:r>
            <a:r>
              <a:rPr lang="ko-KR" altLang="en-US" b="1" dirty="0"/>
              <a:t>프로세스 연계</a:t>
            </a:r>
            <a:r>
              <a:rPr lang="en-US" altLang="ko-KR" b="1" dirty="0"/>
              <a:t>(4/8)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프로세스 맵 상에 정의된 선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후행 프로세스 간의 완결성을 검증할 수 있습니다</a:t>
            </a:r>
            <a:r>
              <a:rPr lang="en-US" altLang="ko-KR" dirty="0">
                <a:sym typeface="Wingdings" pitchFamily="2" charset="2"/>
              </a:rPr>
              <a:t>.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68" y="2368243"/>
            <a:ext cx="6559769" cy="376455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모서리가 둥근 직사각형 1"/>
          <p:cNvSpPr/>
          <p:nvPr/>
        </p:nvSpPr>
        <p:spPr>
          <a:xfrm>
            <a:off x="8301353" y="2575133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301353" y="3075689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8301353" y="3544963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24562" y="3544963"/>
            <a:ext cx="667410" cy="250279"/>
          </a:xfrm>
          <a:prstGeom prst="roundRect">
            <a:avLst/>
          </a:prstGeom>
          <a:solidFill>
            <a:srgbClr val="558ED5"/>
          </a:solidFill>
          <a:ln>
            <a:solidFill>
              <a:srgbClr val="558E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24" rIns="0"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B </a:t>
            </a:r>
            <a:endParaRPr lang="ko-KR" altLang="en-US" sz="9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" name="직선 화살표 연결선 4"/>
          <p:cNvCxnSpPr>
            <a:stCxn id="2" idx="2"/>
            <a:endCxn id="8" idx="0"/>
          </p:cNvCxnSpPr>
          <p:nvPr/>
        </p:nvCxnSpPr>
        <p:spPr>
          <a:xfrm>
            <a:off x="8468204" y="2825411"/>
            <a:ext cx="0" cy="250279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stCxn id="8" idx="2"/>
            <a:endCxn id="9" idx="0"/>
          </p:cNvCxnSpPr>
          <p:nvPr/>
        </p:nvCxnSpPr>
        <p:spPr>
          <a:xfrm>
            <a:off x="8468204" y="3325972"/>
            <a:ext cx="0" cy="218994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9" idx="3"/>
            <a:endCxn id="10" idx="1"/>
          </p:cNvCxnSpPr>
          <p:nvPr/>
        </p:nvCxnSpPr>
        <p:spPr>
          <a:xfrm>
            <a:off x="8635060" y="3670102"/>
            <a:ext cx="389504" cy="0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모서리가 둥근 직사각형 19"/>
          <p:cNvSpPr/>
          <p:nvPr/>
        </p:nvSpPr>
        <p:spPr>
          <a:xfrm>
            <a:off x="10108845" y="4765300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108845" y="5265858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0108845" y="5735130"/>
            <a:ext cx="333705" cy="25027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4" name="직선 화살표 연결선 23"/>
          <p:cNvCxnSpPr>
            <a:stCxn id="20" idx="2"/>
            <a:endCxn id="21" idx="0"/>
          </p:cNvCxnSpPr>
          <p:nvPr/>
        </p:nvCxnSpPr>
        <p:spPr>
          <a:xfrm>
            <a:off x="10275697" y="5015577"/>
            <a:ext cx="0" cy="250279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>
            <a:stCxn id="21" idx="2"/>
            <a:endCxn id="22" idx="0"/>
          </p:cNvCxnSpPr>
          <p:nvPr/>
        </p:nvCxnSpPr>
        <p:spPr>
          <a:xfrm>
            <a:off x="10275697" y="5516139"/>
            <a:ext cx="0" cy="218994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9023394" y="4765300"/>
            <a:ext cx="667410" cy="250279"/>
          </a:xfrm>
          <a:prstGeom prst="roundRect">
            <a:avLst/>
          </a:prstGeom>
          <a:solidFill>
            <a:srgbClr val="1C426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724" rIns="0" rtlCol="0" anchor="ctr"/>
          <a:lstStyle/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 C </a:t>
            </a:r>
            <a:endParaRPr lang="ko-KR" altLang="en-US" sz="90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133804" y="4176030"/>
            <a:ext cx="946093" cy="246221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Inconsistent</a:t>
            </a:r>
            <a:endParaRPr lang="ko-KR" altLang="en-US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3325953" name="직선 화살표 연결선 3325952"/>
          <p:cNvCxnSpPr>
            <a:stCxn id="28" idx="3"/>
            <a:endCxn id="20" idx="1"/>
          </p:cNvCxnSpPr>
          <p:nvPr/>
        </p:nvCxnSpPr>
        <p:spPr>
          <a:xfrm>
            <a:off x="9690806" y="4890439"/>
            <a:ext cx="418041" cy="0"/>
          </a:xfrm>
          <a:prstGeom prst="straightConnector1">
            <a:avLst/>
          </a:prstGeom>
          <a:ln>
            <a:solidFill>
              <a:srgbClr val="1C426E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B1B0E2D5-FD8A-41BF-A2B4-30B849599BB4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33" name="모서리가 둥근 직사각형 52">
              <a:extLst>
                <a:ext uri="{FF2B5EF4-FFF2-40B4-BE49-F238E27FC236}">
                  <a16:creationId xmlns:a16="http://schemas.microsoft.com/office/drawing/2014/main" id="{C9521EBE-D0C4-4947-AE03-B52A7DAADD63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10E0786-D085-48F7-8919-542F1D53A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DD4708EB-3FDE-43D1-90C4-F8EA2B17C553}"/>
              </a:ext>
            </a:extLst>
          </p:cNvPr>
          <p:cNvCxnSpPr>
            <a:cxnSpLocks/>
            <a:stCxn id="10" idx="2"/>
            <a:endCxn id="28" idx="0"/>
          </p:cNvCxnSpPr>
          <p:nvPr/>
        </p:nvCxnSpPr>
        <p:spPr>
          <a:xfrm rot="5400000">
            <a:off x="8872654" y="4279687"/>
            <a:ext cx="970058" cy="1168"/>
          </a:xfrm>
          <a:prstGeom prst="bentConnector3">
            <a:avLst/>
          </a:prstGeom>
          <a:ln w="1905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곱셈 기호 29"/>
          <p:cNvSpPr/>
          <p:nvPr/>
        </p:nvSpPr>
        <p:spPr>
          <a:xfrm>
            <a:off x="9107766" y="4061953"/>
            <a:ext cx="486181" cy="469895"/>
          </a:xfrm>
          <a:prstGeom prst="mathMultiply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5C759AC3-55BA-4035-AEDF-08AE134D218C}"/>
              </a:ext>
            </a:extLst>
          </p:cNvPr>
          <p:cNvSpPr/>
          <p:nvPr/>
        </p:nvSpPr>
        <p:spPr>
          <a:xfrm>
            <a:off x="10205105" y="4318924"/>
            <a:ext cx="1423023" cy="276999"/>
          </a:xfrm>
          <a:prstGeom prst="rect">
            <a:avLst/>
          </a:prstGeom>
          <a:solidFill>
            <a:srgbClr val="1C426E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[Process B]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8B300DE-3F00-41C6-97D1-9A27CFDA7B71}"/>
              </a:ext>
            </a:extLst>
          </p:cNvPr>
          <p:cNvSpPr/>
          <p:nvPr/>
        </p:nvSpPr>
        <p:spPr>
          <a:xfrm>
            <a:off x="9335616" y="2212311"/>
            <a:ext cx="1486457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[Process A]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A20C332-DE15-49FA-A032-CB764972AB22}"/>
              </a:ext>
            </a:extLst>
          </p:cNvPr>
          <p:cNvSpPr/>
          <p:nvPr/>
        </p:nvSpPr>
        <p:spPr>
          <a:xfrm>
            <a:off x="3204250" y="2022040"/>
            <a:ext cx="205355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연계 검증 리포트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505117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607070"/>
          </a:xfrm>
        </p:spPr>
        <p:txBody>
          <a:bodyPr/>
          <a:lstStyle/>
          <a:p>
            <a:r>
              <a:rPr lang="ko-KR" altLang="en-US" b="1" dirty="0"/>
              <a:t>프로세스 버전 별 비교</a:t>
            </a:r>
            <a:r>
              <a:rPr lang="en-US" altLang="ko-KR" b="1" dirty="0"/>
              <a:t>(5/8)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제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개정 관리 과정에서 변화된 프로세스 탭의 형상과 속성 비교가 가능합니다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010826-09DB-47ED-B19F-27A582517E22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20" name="모서리가 둥근 직사각형 52">
              <a:extLst>
                <a:ext uri="{FF2B5EF4-FFF2-40B4-BE49-F238E27FC236}">
                  <a16:creationId xmlns:a16="http://schemas.microsoft.com/office/drawing/2014/main" id="{2E0DED76-94AF-4BAB-A707-D99A086EDFE0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9E43750-0F16-444A-B2EB-6A7B6FB2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58B5E60D-7159-4A15-B3D7-E9DBABFB8AC0}"/>
              </a:ext>
            </a:extLst>
          </p:cNvPr>
          <p:cNvGrpSpPr/>
          <p:nvPr/>
        </p:nvGrpSpPr>
        <p:grpSpPr>
          <a:xfrm>
            <a:off x="886983" y="1553812"/>
            <a:ext cx="9270783" cy="4944208"/>
            <a:chOff x="896127" y="1535524"/>
            <a:chExt cx="9270783" cy="4944208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3EA38284-A422-4B0E-846C-467658332FC7}"/>
                </a:ext>
              </a:extLst>
            </p:cNvPr>
            <p:cNvGrpSpPr/>
            <p:nvPr/>
          </p:nvGrpSpPr>
          <p:grpSpPr>
            <a:xfrm>
              <a:off x="896127" y="1600401"/>
              <a:ext cx="9270783" cy="4879331"/>
              <a:chOff x="1600200" y="1694656"/>
              <a:chExt cx="8397289" cy="4419600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7047033" y="1694656"/>
                <a:ext cx="167325" cy="2369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endParaRPr lang="ko-KR" altLang="en-US" sz="1100" dirty="0">
                  <a:solidFill>
                    <a:srgbClr val="1493D2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3"/>
              <a:srcRect r="1685"/>
              <a:stretch/>
            </p:blipFill>
            <p:spPr>
              <a:xfrm>
                <a:off x="1600200" y="2632595"/>
                <a:ext cx="3945792" cy="233866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</p:pic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26238" y="1963269"/>
                <a:ext cx="1809570" cy="142377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00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22391" y="1963266"/>
                <a:ext cx="1859809" cy="142377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01" name="Picture 5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18479" y="4264165"/>
                <a:ext cx="3779010" cy="18500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cxnSp>
            <p:nvCxnSpPr>
              <p:cNvPr id="4" name="꺾인 연결선 3"/>
              <p:cNvCxnSpPr>
                <a:cxnSpLocks/>
                <a:endCxn id="4099" idx="1"/>
              </p:cNvCxnSpPr>
              <p:nvPr/>
            </p:nvCxnSpPr>
            <p:spPr>
              <a:xfrm flipV="1">
                <a:off x="5545992" y="2675156"/>
                <a:ext cx="680246" cy="458219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꺾인 연결선 18"/>
              <p:cNvCxnSpPr>
                <a:stCxn id="8" idx="3"/>
                <a:endCxn id="4101" idx="1"/>
              </p:cNvCxnSpPr>
              <p:nvPr/>
            </p:nvCxnSpPr>
            <p:spPr>
              <a:xfrm>
                <a:off x="5522374" y="4333431"/>
                <a:ext cx="696105" cy="855780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FF0000"/>
                </a:solidFill>
                <a:prstDash val="sysDot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2059084" y="4264165"/>
                <a:ext cx="3463290" cy="13853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 dirty="0">
                  <a:solidFill>
                    <a:prstClr val="white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6146932" y="3408386"/>
                <a:ext cx="104868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b="0" dirty="0">
                    <a:solidFill>
                      <a:prstClr val="black"/>
                    </a:solidFill>
                    <a:ea typeface="나눔스퀘어OTF" panose="020B0600000101010101" pitchFamily="34" charset="-127"/>
                  </a:rPr>
                  <a:t>Map </a:t>
                </a:r>
                <a:r>
                  <a:rPr lang="ko-KR" altLang="en-US" sz="1100" b="0" dirty="0">
                    <a:solidFill>
                      <a:prstClr val="black"/>
                    </a:solidFill>
                    <a:ea typeface="나눔스퀘어OTF" panose="020B0600000101010101" pitchFamily="34" charset="-127"/>
                  </a:rPr>
                  <a:t>속성 비교</a:t>
                </a:r>
              </a:p>
            </p:txBody>
          </p:sp>
        </p:grp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1C9FDF46-D256-4D94-BB90-96B039036322}"/>
                </a:ext>
              </a:extLst>
            </p:cNvPr>
            <p:cNvSpPr/>
            <p:nvPr/>
          </p:nvSpPr>
          <p:spPr>
            <a:xfrm>
              <a:off x="7346348" y="4088196"/>
              <a:ext cx="1469018" cy="2769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속성 값 비교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</a:t>
              </a: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51250411-A537-418B-A29D-B982918F260E}"/>
                </a:ext>
              </a:extLst>
            </p:cNvPr>
            <p:cNvSpPr/>
            <p:nvPr/>
          </p:nvSpPr>
          <p:spPr>
            <a:xfrm>
              <a:off x="8380168" y="1544409"/>
              <a:ext cx="1486457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[TOBE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모델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95BD898-1FB2-415C-BC2B-C5D828A01191}"/>
                </a:ext>
              </a:extLst>
            </p:cNvPr>
            <p:cNvSpPr/>
            <p:nvPr/>
          </p:nvSpPr>
          <p:spPr>
            <a:xfrm>
              <a:off x="6330355" y="1535524"/>
              <a:ext cx="1486457" cy="276999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wrap="square" anchor="ctr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[ASIS </a:t>
              </a:r>
              <a:r>
                <a:rPr lang="ko-KR" altLang="en-US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모델</a:t>
              </a:r>
              <a:r>
                <a:rPr lang="en-US" altLang="ko-KR" sz="1200" dirty="0">
                  <a:solidFill>
                    <a:schemeClr val="bg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]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BA90E7A-3256-FFCC-6559-14B0A2EFAD47}"/>
              </a:ext>
            </a:extLst>
          </p:cNvPr>
          <p:cNvSpPr/>
          <p:nvPr/>
        </p:nvSpPr>
        <p:spPr>
          <a:xfrm>
            <a:off x="2209800" y="2332057"/>
            <a:ext cx="175260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 비교 요약 리포트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31190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219200"/>
          </a:xfrm>
        </p:spPr>
        <p:txBody>
          <a:bodyPr/>
          <a:lstStyle/>
          <a:p>
            <a:r>
              <a:rPr lang="ko-KR" altLang="en-US" b="1" dirty="0"/>
              <a:t>다국어 지원</a:t>
            </a:r>
            <a:r>
              <a:rPr lang="en-US" altLang="ko-KR" b="1" dirty="0"/>
              <a:t>(6/8)</a:t>
            </a:r>
          </a:p>
          <a:p>
            <a:pPr lvl="1"/>
            <a:r>
              <a:rPr lang="ko-KR" altLang="en-US" dirty="0"/>
              <a:t>다국어 모델링 환경을 지원합니다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간단한 언어 설정만으로 관리할 언어 버전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한국어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중국어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영어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일본어 번역 본 지원</a:t>
            </a:r>
            <a:r>
              <a:rPr lang="en-US" altLang="ko-KR" dirty="0">
                <a:sym typeface="Wingdings" pitchFamily="2" charset="2"/>
              </a:rPr>
              <a:t>) </a:t>
            </a:r>
            <a:r>
              <a:rPr lang="ko-KR" altLang="en-US" dirty="0">
                <a:sym typeface="Wingdings" pitchFamily="2" charset="2"/>
              </a:rPr>
              <a:t>추가 정의 가능합니다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엑셀 </a:t>
            </a:r>
            <a:r>
              <a:rPr lang="en-US" altLang="ko-KR" dirty="0">
                <a:sym typeface="Wingdings" pitchFamily="2" charset="2"/>
              </a:rPr>
              <a:t>IF</a:t>
            </a:r>
            <a:r>
              <a:rPr lang="ko-KR" altLang="en-US" dirty="0">
                <a:sym typeface="Wingdings" pitchFamily="2" charset="2"/>
              </a:rPr>
              <a:t>를 통한 번역 콘텐트 업데이트를 지원하여 다국어 관리의 효율성을 높여줍니다</a:t>
            </a:r>
            <a:r>
              <a:rPr lang="en-US" altLang="ko-KR" dirty="0">
                <a:sym typeface="Wingdings" pitchFamily="2" charset="2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FBF7162-6A4C-44B3-BCDA-D30EB621EEBA}"/>
              </a:ext>
            </a:extLst>
          </p:cNvPr>
          <p:cNvGrpSpPr/>
          <p:nvPr/>
        </p:nvGrpSpPr>
        <p:grpSpPr>
          <a:xfrm>
            <a:off x="1219200" y="2551575"/>
            <a:ext cx="9241011" cy="3791282"/>
            <a:chOff x="1537791" y="2530067"/>
            <a:chExt cx="8596809" cy="3526987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7791" y="2530067"/>
              <a:ext cx="3253136" cy="20639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5021" y="3075539"/>
              <a:ext cx="3257715" cy="210324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923" y="3959381"/>
              <a:ext cx="3275677" cy="2097673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EE4291-D4E8-4708-8640-2A30B84233F7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3" name="모서리가 둥근 직사각형 52">
              <a:extLst>
                <a:ext uri="{FF2B5EF4-FFF2-40B4-BE49-F238E27FC236}">
                  <a16:creationId xmlns:a16="http://schemas.microsoft.com/office/drawing/2014/main" id="{0C14116B-ACC2-4186-996C-45F19098843B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9C9AA52D-81B7-4520-836D-E34EFA039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F1B7E65C-2348-4205-AAF5-811A59A254B2}"/>
              </a:ext>
            </a:extLst>
          </p:cNvPr>
          <p:cNvSpPr/>
          <p:nvPr/>
        </p:nvSpPr>
        <p:spPr>
          <a:xfrm>
            <a:off x="2362200" y="2241946"/>
            <a:ext cx="917047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[Korean]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87B8E17-6967-13C0-1BB6-77939A8F73F6}"/>
              </a:ext>
            </a:extLst>
          </p:cNvPr>
          <p:cNvSpPr/>
          <p:nvPr/>
        </p:nvSpPr>
        <p:spPr>
          <a:xfrm>
            <a:off x="5368281" y="2838173"/>
            <a:ext cx="917047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[English]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1BFB4E-9AE0-CA25-1603-C15DA91DBAAB}"/>
              </a:ext>
            </a:extLst>
          </p:cNvPr>
          <p:cNvSpPr/>
          <p:nvPr/>
        </p:nvSpPr>
        <p:spPr>
          <a:xfrm>
            <a:off x="8305800" y="3779857"/>
            <a:ext cx="917047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[Chinese]</a:t>
            </a:r>
          </a:p>
        </p:txBody>
      </p:sp>
    </p:spTree>
    <p:extLst>
      <p:ext uri="{BB962C8B-B14F-4D97-AF65-F5344CB8AC3E}">
        <p14:creationId xmlns:p14="http://schemas.microsoft.com/office/powerpoint/2010/main" val="319099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965946"/>
          </a:xfrm>
        </p:spPr>
        <p:txBody>
          <a:bodyPr/>
          <a:lstStyle/>
          <a:p>
            <a:r>
              <a:rPr lang="ko-KR" altLang="en-US" b="1" dirty="0"/>
              <a:t>프로세스 정의서 자동 생성</a:t>
            </a:r>
            <a:r>
              <a:rPr lang="en-US" altLang="ko-KR" b="1" dirty="0"/>
              <a:t>(7/8)</a:t>
            </a:r>
          </a:p>
          <a:p>
            <a:pPr lvl="1"/>
            <a:r>
              <a:rPr lang="ko-KR" altLang="en-US" dirty="0"/>
              <a:t>프로세스 정의서</a:t>
            </a:r>
            <a:r>
              <a:rPr lang="en-US" altLang="ko-KR" dirty="0"/>
              <a:t>, E2E </a:t>
            </a:r>
            <a:r>
              <a:rPr lang="ko-KR" altLang="en-US" dirty="0"/>
              <a:t>프로세서 정의서</a:t>
            </a:r>
            <a:r>
              <a:rPr lang="en-US" altLang="ko-KR" dirty="0"/>
              <a:t>, </a:t>
            </a:r>
            <a:r>
              <a:rPr lang="ko-KR" altLang="en-US" dirty="0"/>
              <a:t>프로세스 마스터 리스트 등  표준 리포트를 제공합니다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고객 및 프로젝트 요구사항에 맞게  커스토마이징 및 추가 개발이 용이합니다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3309" name="Picture 23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52021"/>
            <a:ext cx="8467055" cy="37603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4C8F218-F16F-4869-865F-EEBF971F2DF9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9" name="모서리가 둥근 직사각형 52">
              <a:extLst>
                <a:ext uri="{FF2B5EF4-FFF2-40B4-BE49-F238E27FC236}">
                  <a16:creationId xmlns:a16="http://schemas.microsoft.com/office/drawing/2014/main" id="{C3ED7682-849B-421B-B9A4-45665BC9C20F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6262EFB4-4AD7-4828-981C-5BED61B50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FEC14B05-0777-2041-8B49-A9E0E8EACB38}"/>
              </a:ext>
            </a:extLst>
          </p:cNvPr>
          <p:cNvSpPr/>
          <p:nvPr/>
        </p:nvSpPr>
        <p:spPr>
          <a:xfrm>
            <a:off x="4597924" y="2193557"/>
            <a:ext cx="251460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정의서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(Word/PDF)]</a:t>
            </a:r>
          </a:p>
        </p:txBody>
      </p:sp>
    </p:spTree>
    <p:extLst>
      <p:ext uri="{BB962C8B-B14F-4D97-AF65-F5344CB8AC3E}">
        <p14:creationId xmlns:p14="http://schemas.microsoft.com/office/powerpoint/2010/main" val="1050878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프로세스 모델링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E2E</a:t>
            </a:r>
            <a:r>
              <a:rPr lang="ko-KR" altLang="en-US" dirty="0"/>
              <a:t> 시나리오 모델링 및 통합 테스트 </a:t>
            </a:r>
            <a:r>
              <a:rPr lang="en-US" altLang="ko-KR" dirty="0"/>
              <a:t>Script </a:t>
            </a:r>
            <a:r>
              <a:rPr lang="ko-KR" altLang="en-US" dirty="0"/>
              <a:t>생성 </a:t>
            </a:r>
            <a:r>
              <a:rPr lang="en-US" altLang="ko-KR" dirty="0"/>
              <a:t>(8/8)</a:t>
            </a:r>
          </a:p>
          <a:p>
            <a:pPr lvl="1"/>
            <a:r>
              <a:rPr lang="en-US" altLang="ko-KR" dirty="0"/>
              <a:t>E2E </a:t>
            </a:r>
            <a:r>
              <a:rPr lang="ko-KR" altLang="en-US" dirty="0"/>
              <a:t>시나리오 프로세스 모델을  기반으로  통합 테스트 케이스 생성을 지원합니다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TS Script </a:t>
            </a:r>
            <a:r>
              <a:rPr lang="ko-KR" altLang="en-US" dirty="0"/>
              <a:t>데이터를 자동으로 생성해 줍니다</a:t>
            </a:r>
            <a:r>
              <a:rPr lang="en-US" altLang="ko-KR" dirty="0"/>
              <a:t>.</a:t>
            </a:r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829" y="2235735"/>
            <a:ext cx="2618211" cy="139136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16" y="3040108"/>
            <a:ext cx="4633853" cy="253341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위로 굽은 화살표 16"/>
          <p:cNvSpPr/>
          <p:nvPr/>
        </p:nvSpPr>
        <p:spPr>
          <a:xfrm flipV="1">
            <a:off x="3793078" y="2589170"/>
            <a:ext cx="599089" cy="398278"/>
          </a:xfrm>
          <a:prstGeom prst="bentUpArrow">
            <a:avLst>
              <a:gd name="adj1" fmla="val 33696"/>
              <a:gd name="adj2" fmla="val 25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06939" y="2325448"/>
            <a:ext cx="77136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indent="0" eaLnBrk="0" hangingPunct="0">
              <a:lnSpc>
                <a:spcPct val="100000"/>
              </a:lnSpc>
              <a:spcBef>
                <a:spcPts val="364"/>
              </a:spcBef>
              <a:buFont typeface="Arial" pitchFamily="34" charset="0"/>
              <a:buNone/>
              <a:defRPr sz="1100" b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marL="246753" lvl="1" indent="-161616" eaLnBrk="0" hangingPunct="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200" b="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marL="98169" indent="98169" eaLnBrk="0" hangingPunct="0">
              <a:spcBef>
                <a:spcPts val="364"/>
              </a:spcBef>
              <a:buFont typeface="Arial" pitchFamily="34" charset="0"/>
              <a:buChar char="•"/>
              <a:defRPr sz="1090">
                <a:latin typeface="나눔스퀘어OTF" pitchFamily="34" charset="-127"/>
                <a:ea typeface="나눔스퀘어OTF" pitchFamily="34" charset="-127"/>
              </a:defRPr>
            </a:lvl3pPr>
            <a:lvl4pPr marL="1454543" indent="-207792" eaLnBrk="0" hangingPunct="0">
              <a:spcBef>
                <a:spcPct val="20000"/>
              </a:spcBef>
              <a:buFont typeface="Arial" pitchFamily="34" charset="0"/>
              <a:buChar char="–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marL="1870127" indent="-207792" eaLnBrk="0" hangingPunct="0">
              <a:spcBef>
                <a:spcPct val="20000"/>
              </a:spcBef>
              <a:buFont typeface="Arial" pitchFamily="34" charset="0"/>
              <a:buChar char="»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2285710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6pPr>
            <a:lvl7pPr marL="2701295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7pPr>
            <a:lvl8pPr marL="3116879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8pPr>
            <a:lvl9pPr marL="3532463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9pPr>
          </a:lstStyle>
          <a:p>
            <a:r>
              <a:rPr lang="en-US" altLang="ko-KR" dirty="0"/>
              <a:t>Generate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2981893" y="4793998"/>
            <a:ext cx="2046813" cy="100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23" name="꺾인 연결선 22"/>
          <p:cNvCxnSpPr>
            <a:cxnSpLocks/>
            <a:stCxn id="22" idx="2"/>
            <a:endCxn id="5" idx="3"/>
          </p:cNvCxnSpPr>
          <p:nvPr/>
        </p:nvCxnSpPr>
        <p:spPr>
          <a:xfrm rot="5400000">
            <a:off x="3016779" y="4947188"/>
            <a:ext cx="1041140" cy="935902"/>
          </a:xfrm>
          <a:prstGeom prst="bentConnector2">
            <a:avLst/>
          </a:prstGeom>
          <a:ln w="19050">
            <a:solidFill>
              <a:srgbClr val="FF0000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0117" y="4998608"/>
            <a:ext cx="5092683" cy="155043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위로 굽은 화살표 25"/>
          <p:cNvSpPr/>
          <p:nvPr/>
        </p:nvSpPr>
        <p:spPr>
          <a:xfrm flipV="1">
            <a:off x="7542416" y="4538440"/>
            <a:ext cx="467544" cy="398278"/>
          </a:xfrm>
          <a:prstGeom prst="bentUpArrow">
            <a:avLst>
              <a:gd name="adj1" fmla="val 33696"/>
              <a:gd name="adj2" fmla="val 25000"/>
              <a:gd name="adj3" fmla="val 2500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243" y="5654356"/>
            <a:ext cx="487670" cy="25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eaLnBrk="0" hangingPunct="0">
              <a:lnSpc>
                <a:spcPct val="100000"/>
              </a:lnSpc>
              <a:spcBef>
                <a:spcPts val="364"/>
              </a:spcBef>
              <a:buFont typeface="Arial" pitchFamily="34" charset="0"/>
              <a:buNone/>
              <a:defRPr sz="1600" b="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marL="246753" lvl="1" indent="-161616" eaLnBrk="0" hangingPunct="0">
              <a:lnSpc>
                <a:spcPct val="100000"/>
              </a:lnSpc>
              <a:spcBef>
                <a:spcPts val="600"/>
              </a:spcBef>
              <a:buFont typeface="Arial" pitchFamily="34" charset="0"/>
              <a:buChar char="•"/>
              <a:defRPr sz="1200" b="0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marL="98169" indent="98169" eaLnBrk="0" hangingPunct="0">
              <a:spcBef>
                <a:spcPts val="364"/>
              </a:spcBef>
              <a:buFont typeface="Arial" pitchFamily="34" charset="0"/>
              <a:buChar char="•"/>
              <a:defRPr sz="1090">
                <a:latin typeface="나눔스퀘어OTF" pitchFamily="34" charset="-127"/>
                <a:ea typeface="나눔스퀘어OTF" pitchFamily="34" charset="-127"/>
              </a:defRPr>
            </a:lvl3pPr>
            <a:lvl4pPr marL="1454543" indent="-207792" eaLnBrk="0" hangingPunct="0">
              <a:spcBef>
                <a:spcPct val="20000"/>
              </a:spcBef>
              <a:buFont typeface="Arial" pitchFamily="34" charset="0"/>
              <a:buChar char="–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marL="1870127" indent="-207792" eaLnBrk="0" hangingPunct="0">
              <a:spcBef>
                <a:spcPct val="20000"/>
              </a:spcBef>
              <a:buFont typeface="Arial" pitchFamily="34" charset="0"/>
              <a:buChar char="»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2285710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6pPr>
            <a:lvl7pPr marL="2701295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7pPr>
            <a:lvl8pPr marL="3116879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8pPr>
            <a:lvl9pPr marL="3532463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9pPr>
          </a:lstStyle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Link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68ABE4-0A5C-13BA-0C04-74BEF0A2A5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22377"/>
            <a:ext cx="2231198" cy="1226664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2AD44ECF-0976-4534-8B9E-74A5D9F415D1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28" name="모서리가 둥근 직사각형 52">
              <a:extLst>
                <a:ext uri="{FF2B5EF4-FFF2-40B4-BE49-F238E27FC236}">
                  <a16:creationId xmlns:a16="http://schemas.microsoft.com/office/drawing/2014/main" id="{6E7E2A8F-2ABE-43ED-B62B-0FA90496FFB1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5A53C94D-A629-4A06-A9C5-BBBE74ED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077" y="1011527"/>
              <a:ext cx="629508" cy="631151"/>
            </a:xfrm>
            <a:prstGeom prst="rect">
              <a:avLst/>
            </a:prstGeom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818F8B5-8502-4625-8B5E-295234AB5700}"/>
              </a:ext>
            </a:extLst>
          </p:cNvPr>
          <p:cNvSpPr/>
          <p:nvPr/>
        </p:nvSpPr>
        <p:spPr>
          <a:xfrm>
            <a:off x="1101829" y="1923256"/>
            <a:ext cx="1629637" cy="276999"/>
          </a:xfrm>
          <a:prstGeom prst="rect">
            <a:avLst/>
          </a:prstGeom>
          <a:solidFill>
            <a:srgbClr val="60B0D0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E2E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시나리오 모델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C095BB-DF6E-4619-8E05-AFF7AE5E2B6D}"/>
              </a:ext>
            </a:extLst>
          </p:cNvPr>
          <p:cNvSpPr/>
          <p:nvPr/>
        </p:nvSpPr>
        <p:spPr>
          <a:xfrm>
            <a:off x="5092619" y="2727635"/>
            <a:ext cx="239155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Integrated Test Scenario ]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F1A5144-8581-48CA-A912-6611B3A37D24}"/>
              </a:ext>
            </a:extLst>
          </p:cNvPr>
          <p:cNvSpPr/>
          <p:nvPr/>
        </p:nvSpPr>
        <p:spPr>
          <a:xfrm>
            <a:off x="8927142" y="4655498"/>
            <a:ext cx="2045657" cy="276999"/>
          </a:xfrm>
          <a:prstGeom prst="rect">
            <a:avLst/>
          </a:prstGeom>
          <a:solidFill>
            <a:srgbClr val="003399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Test Scenario Script]</a:t>
            </a:r>
          </a:p>
        </p:txBody>
      </p:sp>
    </p:spTree>
    <p:extLst>
      <p:ext uri="{BB962C8B-B14F-4D97-AF65-F5344CB8AC3E}">
        <p14:creationId xmlns:p14="http://schemas.microsoft.com/office/powerpoint/2010/main" val="407280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문서관리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698352"/>
          </a:xfrm>
        </p:spPr>
        <p:txBody>
          <a:bodyPr/>
          <a:lstStyle/>
          <a:p>
            <a:r>
              <a:rPr lang="ko-KR" altLang="en-US" dirty="0"/>
              <a:t>문서파일 관리</a:t>
            </a:r>
            <a:r>
              <a:rPr lang="en-US" altLang="ko-KR" dirty="0"/>
              <a:t>(1/2)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문서 유형 또는 산출물 유형 설정</a:t>
            </a:r>
            <a:r>
              <a:rPr lang="en-US" altLang="ko-KR" dirty="0">
                <a:sym typeface="Wingdings" pitchFamily="2" charset="2"/>
              </a:rPr>
              <a:t>(</a:t>
            </a:r>
            <a:r>
              <a:rPr lang="ko-KR" altLang="en-US" dirty="0">
                <a:sym typeface="Wingdings" pitchFamily="2" charset="2"/>
              </a:rPr>
              <a:t>프로세스 정의서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운영기준서</a:t>
            </a:r>
            <a:r>
              <a:rPr lang="en-US" altLang="ko-KR" dirty="0">
                <a:sym typeface="Wingdings" pitchFamily="2" charset="2"/>
              </a:rPr>
              <a:t>, ISO </a:t>
            </a:r>
            <a:r>
              <a:rPr lang="ko-KR" altLang="en-US" dirty="0">
                <a:sym typeface="Wingdings" pitchFamily="2" charset="2"/>
              </a:rPr>
              <a:t>품질 문서 등</a:t>
            </a:r>
            <a:r>
              <a:rPr lang="en-US" altLang="ko-KR" dirty="0">
                <a:sym typeface="Wingdings" pitchFamily="2" charset="2"/>
              </a:rPr>
              <a:t>)</a:t>
            </a:r>
            <a:r>
              <a:rPr lang="ko-KR" altLang="en-US" dirty="0">
                <a:sym typeface="Wingdings" pitchFamily="2" charset="2"/>
              </a:rPr>
              <a:t>이 가능합니다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/>
              <a:t>문서 </a:t>
            </a:r>
            <a:r>
              <a:rPr lang="en-US" altLang="ko-KR" dirty="0"/>
              <a:t>Viewer (3rd Party Solution) , DRM </a:t>
            </a:r>
            <a:r>
              <a:rPr lang="ko-KR" altLang="en-US" dirty="0"/>
              <a:t>솔루션</a:t>
            </a:r>
            <a:r>
              <a:rPr lang="en-US" altLang="ko-KR" dirty="0"/>
              <a:t>(MarkAny, SoftCamp, Fasoo) </a:t>
            </a:r>
            <a:r>
              <a:rPr lang="ko-KR" altLang="en-US" dirty="0"/>
              <a:t>및 문서 검색 엔진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Wise Nut)</a:t>
            </a:r>
            <a:r>
              <a:rPr lang="ko-KR" altLang="en-US" dirty="0"/>
              <a:t> 연동을 지원합니다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문서 파일 변경 승인 관리를 통해서 문서 파일의 </a:t>
            </a:r>
            <a:r>
              <a:rPr lang="en-US" altLang="ko-KR" dirty="0"/>
              <a:t>Revision </a:t>
            </a:r>
            <a:r>
              <a:rPr lang="ko-KR" altLang="en-US" dirty="0"/>
              <a:t>관리를 지원합니다</a:t>
            </a:r>
            <a:r>
              <a:rPr lang="en-US" altLang="ko-KR" dirty="0"/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9E5FF2-3956-B8B3-A9A8-8C5B257D6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95537"/>
            <a:ext cx="7467600" cy="244916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2FFE67-0209-FBAD-3D98-8A58CBC7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269" y="3812961"/>
            <a:ext cx="5491048" cy="2497104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7354761B-C8C4-432B-A9F0-34BEEC513CFD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1" name="모서리가 둥근 직사각형 52">
              <a:extLst>
                <a:ext uri="{FF2B5EF4-FFF2-40B4-BE49-F238E27FC236}">
                  <a16:creationId xmlns:a16="http://schemas.microsoft.com/office/drawing/2014/main" id="{C2FEB07B-9766-4A3C-99AF-33ED23C5C5AC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B3E6838-7773-4C77-9AC6-9C55531F3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74659" y="1016996"/>
              <a:ext cx="658632" cy="65863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F779C07-DB3B-E948-E187-7EF95F02E30B}"/>
              </a:ext>
            </a:extLst>
          </p:cNvPr>
          <p:cNvSpPr/>
          <p:nvPr/>
        </p:nvSpPr>
        <p:spPr>
          <a:xfrm>
            <a:off x="3352800" y="2255857"/>
            <a:ext cx="2031476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분류체계별 첨부 문서 관리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4A8135-CB0B-7F6B-E708-EF3BDF7A8A86}"/>
              </a:ext>
            </a:extLst>
          </p:cNvPr>
          <p:cNvSpPr/>
          <p:nvPr/>
        </p:nvSpPr>
        <p:spPr>
          <a:xfrm>
            <a:off x="8512155" y="3475057"/>
            <a:ext cx="1698645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상세 및 버전관리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08844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890954" y="885295"/>
            <a:ext cx="2766646" cy="119988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ko-KR" altLang="en-US" sz="2400" b="1" dirty="0">
                <a:cs typeface="+mj-cs"/>
              </a:rPr>
              <a:t>목 차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1143000" y="2075656"/>
            <a:ext cx="4548852" cy="32766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ko-KR" altLang="en-US" sz="2400" b="1" dirty="0">
                <a:cs typeface="+mj-cs"/>
              </a:rPr>
              <a:t>회사소개</a:t>
            </a:r>
            <a:endParaRPr lang="en-US" altLang="ko-KR" sz="2400" b="1" dirty="0">
              <a:cs typeface="+mj-c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400" b="1" dirty="0">
                <a:cs typeface="+mj-cs"/>
              </a:rPr>
              <a:t>SFOLM </a:t>
            </a:r>
            <a:r>
              <a:rPr lang="ko-KR" altLang="en-US" sz="2400" b="1" dirty="0">
                <a:cs typeface="+mj-cs"/>
              </a:rPr>
              <a:t>개요</a:t>
            </a:r>
            <a:endParaRPr lang="en-US" altLang="ko-KR" sz="2400" b="1" dirty="0">
              <a:cs typeface="+mj-c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400" b="1" dirty="0">
                <a:cs typeface="+mj-cs"/>
              </a:rPr>
              <a:t>Reference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400" b="1" dirty="0">
                <a:cs typeface="+mj-cs"/>
              </a:rPr>
              <a:t>SFOLM</a:t>
            </a:r>
            <a:r>
              <a:rPr lang="ko-KR" altLang="en-US" sz="2400" b="1" dirty="0">
                <a:cs typeface="+mj-cs"/>
              </a:rPr>
              <a:t> 주요 기능</a:t>
            </a:r>
            <a:endParaRPr lang="en-US" altLang="ko-KR" sz="2400" b="1" dirty="0">
              <a:cs typeface="+mj-cs"/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altLang="ko-KR" sz="2400" b="1" dirty="0">
                <a:cs typeface="+mj-cs"/>
              </a:rPr>
              <a:t>Use Case</a:t>
            </a:r>
            <a:br>
              <a:rPr lang="en-US" altLang="ko-KR" sz="2400" b="1" dirty="0">
                <a:cs typeface="+mj-cs"/>
              </a:rPr>
            </a:br>
            <a:r>
              <a:rPr lang="en-US" altLang="ko-KR" sz="2400" b="1" dirty="0">
                <a:cs typeface="+mj-cs"/>
              </a:rPr>
              <a:t>#</a:t>
            </a:r>
            <a:r>
              <a:rPr lang="ko-KR" altLang="en-US" sz="2400" b="1" dirty="0">
                <a:cs typeface="+mj-cs"/>
              </a:rPr>
              <a:t>별첨 </a:t>
            </a:r>
            <a:r>
              <a:rPr lang="en-US" altLang="ko-KR" sz="2400" b="1" dirty="0">
                <a:cs typeface="+mj-cs"/>
              </a:rPr>
              <a:t>: Case Study</a:t>
            </a:r>
            <a:endParaRPr lang="ko-KR" altLang="en-US" sz="2400" b="1" dirty="0">
              <a:cs typeface="+mj-c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문서관리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문서파일 검색</a:t>
            </a:r>
            <a:r>
              <a:rPr lang="en-US" altLang="ko-KR" dirty="0"/>
              <a:t>(2/2)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분류체계 내 검색과 전체</a:t>
            </a:r>
            <a:r>
              <a:rPr lang="en-US" altLang="ko-KR" dirty="0">
                <a:sym typeface="Wingdings" pitchFamily="2" charset="2"/>
              </a:rPr>
              <a:t> DB</a:t>
            </a:r>
            <a:r>
              <a:rPr lang="ko-KR" altLang="en-US" dirty="0">
                <a:sym typeface="Wingdings" pitchFamily="2" charset="2"/>
              </a:rPr>
              <a:t>내 검색 기능을 제공합니다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문서검색 엔진과 연동하여 파일본문 검색 기능을 제공합니다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87A5FE-A4A8-616A-F754-916E049EC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122" y="2284867"/>
            <a:ext cx="7971078" cy="2305389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98FF71EE-EDFE-2516-68D8-3139155B9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862649"/>
            <a:ext cx="6567999" cy="25564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A690BBA-E40E-4812-9B6B-23EB9416769B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1" name="모서리가 둥근 직사각형 52">
              <a:extLst>
                <a:ext uri="{FF2B5EF4-FFF2-40B4-BE49-F238E27FC236}">
                  <a16:creationId xmlns:a16="http://schemas.microsoft.com/office/drawing/2014/main" id="{F4E19479-2AD7-46E9-B457-3D712951DD97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67B56680-AC86-44BF-A4C1-59BCE8B5F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74659" y="1016996"/>
              <a:ext cx="658632" cy="658632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C0076CC-1340-A9EC-B0D7-6DB8BDC43EE6}"/>
              </a:ext>
            </a:extLst>
          </p:cNvPr>
          <p:cNvSpPr/>
          <p:nvPr/>
        </p:nvSpPr>
        <p:spPr>
          <a:xfrm>
            <a:off x="9433901" y="3551257"/>
            <a:ext cx="123409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전체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검색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5D0420-4E6D-110A-C488-2E08DF5E235A}"/>
              </a:ext>
            </a:extLst>
          </p:cNvPr>
          <p:cNvSpPr/>
          <p:nvPr/>
        </p:nvSpPr>
        <p:spPr>
          <a:xfrm>
            <a:off x="990600" y="1975781"/>
            <a:ext cx="198120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첨부문서 검색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82927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원통형 10">
            <a:extLst>
              <a:ext uri="{FF2B5EF4-FFF2-40B4-BE49-F238E27FC236}">
                <a16:creationId xmlns:a16="http://schemas.microsoft.com/office/drawing/2014/main" id="{9E2409A1-D3C2-4A74-8F9E-A611BD6CB26A}"/>
              </a:ext>
            </a:extLst>
          </p:cNvPr>
          <p:cNvSpPr/>
          <p:nvPr/>
        </p:nvSpPr>
        <p:spPr>
          <a:xfrm>
            <a:off x="2524417" y="5821638"/>
            <a:ext cx="1666574" cy="725836"/>
          </a:xfrm>
          <a:prstGeom prst="can">
            <a:avLst>
              <a:gd name="adj" fmla="val 15129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역할 및 오너쉽 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5" y="856456"/>
            <a:ext cx="8269990" cy="1232243"/>
          </a:xfrm>
        </p:spPr>
        <p:txBody>
          <a:bodyPr/>
          <a:lstStyle/>
          <a:p>
            <a:r>
              <a:rPr lang="en-US" altLang="ko-KR" dirty="0">
                <a:sym typeface="Wingdings" pitchFamily="2" charset="2"/>
              </a:rPr>
              <a:t>Ownership </a:t>
            </a:r>
            <a:r>
              <a:rPr lang="ko-KR" altLang="en-US" dirty="0">
                <a:sym typeface="Wingdings" pitchFamily="2" charset="2"/>
              </a:rPr>
              <a:t>및 </a:t>
            </a:r>
            <a:r>
              <a:rPr lang="en-US" altLang="ko-KR" dirty="0">
                <a:sym typeface="Wingdings" pitchFamily="2" charset="2"/>
              </a:rPr>
              <a:t>Role</a:t>
            </a:r>
            <a:r>
              <a:rPr lang="ko-KR" altLang="en-US" dirty="0">
                <a:sym typeface="Wingdings" pitchFamily="2" charset="2"/>
              </a:rPr>
              <a:t> 관리</a:t>
            </a:r>
            <a:endParaRPr lang="en-US" altLang="ko-KR" dirty="0">
              <a:sym typeface="Wingdings" pitchFamily="2" charset="2"/>
            </a:endParaRPr>
          </a:p>
          <a:p>
            <a:pPr lvl="1"/>
            <a:r>
              <a:rPr lang="ko-KR" altLang="en-US" dirty="0">
                <a:sym typeface="Wingdings" pitchFamily="2" charset="2"/>
              </a:rPr>
              <a:t>인사 </a:t>
            </a:r>
            <a:r>
              <a:rPr lang="en-US" altLang="ko-KR" dirty="0">
                <a:sym typeface="Wingdings" pitchFamily="2" charset="2"/>
              </a:rPr>
              <a:t>DB</a:t>
            </a:r>
            <a:r>
              <a:rPr lang="ko-KR" altLang="en-US" dirty="0">
                <a:sym typeface="Wingdings" pitchFamily="2" charset="2"/>
              </a:rPr>
              <a:t>와 연동하여 조직도 및 사용자 데이터를 관리할 수 있으며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조직 및 직원 이동에 따른 변화 영향을 리포팅 해줍니다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조직도를 이용하여 프로세스</a:t>
            </a:r>
            <a:r>
              <a:rPr lang="en-US" altLang="ko-KR" dirty="0">
                <a:sym typeface="Wingdings" pitchFamily="2" charset="2"/>
              </a:rPr>
              <a:t>, Role, </a:t>
            </a:r>
            <a:r>
              <a:rPr lang="ko-KR" altLang="en-US" dirty="0">
                <a:sym typeface="Wingdings" pitchFamily="2" charset="2"/>
              </a:rPr>
              <a:t>시스템 등 다양한 객체와 담당자 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담당 조직  및 유관부서 매핑을 할 수 있습니다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RAIC </a:t>
            </a:r>
            <a:r>
              <a:rPr lang="ko-KR" altLang="en-US" dirty="0">
                <a:sym typeface="Wingdings" pitchFamily="2" charset="2"/>
              </a:rPr>
              <a:t>방식의 프로세스 </a:t>
            </a:r>
            <a:r>
              <a:rPr lang="en-US" altLang="ko-KR" dirty="0">
                <a:sym typeface="Wingdings" pitchFamily="2" charset="2"/>
              </a:rPr>
              <a:t>Activity R&amp;R </a:t>
            </a:r>
            <a:r>
              <a:rPr lang="ko-KR" altLang="en-US" dirty="0">
                <a:sym typeface="Wingdings" pitchFamily="2" charset="2"/>
              </a:rPr>
              <a:t>관리 기능을 제공합니다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26" y="2699468"/>
            <a:ext cx="4822070" cy="245665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09" y="2705581"/>
            <a:ext cx="5771463" cy="2456658"/>
          </a:xfrm>
          <a:prstGeom prst="rect">
            <a:avLst/>
          </a:prstGeom>
          <a:solidFill>
            <a:schemeClr val="bg1">
              <a:lumMod val="65000"/>
            </a:schemeClr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720D64-765F-E81E-761D-ABFAC2111ABF}"/>
              </a:ext>
            </a:extLst>
          </p:cNvPr>
          <p:cNvSpPr txBox="1"/>
          <p:nvPr/>
        </p:nvSpPr>
        <p:spPr>
          <a:xfrm>
            <a:off x="2829208" y="5993476"/>
            <a:ext cx="105699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 </a:t>
            </a:r>
            <a:r>
              <a:rPr kumimoji="0" lang="en-US" altLang="ko-KR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DB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</a:t>
            </a:r>
            <a:r>
              <a:rPr kumimoji="0" lang="ko-KR" altLang="en-US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</a:t>
            </a:r>
            <a:r>
              <a:rPr kumimoji="0" lang="en-US" altLang="ko-KR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kumimoji="0" lang="ko-KR" altLang="en-US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</a:t>
            </a:r>
            <a:endParaRPr kumimoji="0" lang="en-US" altLang="ko-KR" sz="1000" kern="0" dirty="0">
              <a:solidFill>
                <a:schemeClr val="accent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데이터</a:t>
            </a:r>
            <a:r>
              <a:rPr kumimoji="0" lang="en-US" altLang="ko-KR" sz="1000" kern="0" dirty="0">
                <a:solidFill>
                  <a:schemeClr val="accent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)</a:t>
            </a:r>
            <a:endParaRPr kumimoji="0" lang="ko-KR" altLang="en-US" sz="1000" kern="0" dirty="0">
              <a:solidFill>
                <a:schemeClr val="accent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00279BA-CD99-34A3-B722-B741F335C839}"/>
              </a:ext>
            </a:extLst>
          </p:cNvPr>
          <p:cNvCxnSpPr>
            <a:cxnSpLocks/>
          </p:cNvCxnSpPr>
          <p:nvPr/>
        </p:nvCxnSpPr>
        <p:spPr>
          <a:xfrm>
            <a:off x="3365861" y="5224702"/>
            <a:ext cx="0" cy="511608"/>
          </a:xfrm>
          <a:prstGeom prst="straightConnector1">
            <a:avLst/>
          </a:prstGeom>
          <a:ln w="38100">
            <a:solidFill>
              <a:schemeClr val="accent2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4B71D35-C47B-9925-5FE4-406C47EF5AD3}"/>
              </a:ext>
            </a:extLst>
          </p:cNvPr>
          <p:cNvSpPr txBox="1"/>
          <p:nvPr/>
        </p:nvSpPr>
        <p:spPr>
          <a:xfrm>
            <a:off x="2679451" y="5280451"/>
            <a:ext cx="6046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accent2"/>
                </a:solidFill>
                <a:ea typeface="나눔스퀘어OTF" panose="020B0600000101010101" pitchFamily="34" charset="-127"/>
              </a:rPr>
              <a:t>Daily</a:t>
            </a:r>
            <a:r>
              <a:rPr lang="ko-KR" altLang="en-US" dirty="0">
                <a:solidFill>
                  <a:schemeClr val="accent2"/>
                </a:solidFill>
                <a:ea typeface="나눔스퀘어OTF" panose="020B0600000101010101" pitchFamily="34" charset="-127"/>
              </a:rPr>
              <a:t> </a:t>
            </a:r>
            <a:endParaRPr lang="en-US" altLang="ko-KR" dirty="0">
              <a:solidFill>
                <a:schemeClr val="accent2"/>
              </a:solidFill>
              <a:ea typeface="나눔스퀘어OTF" panose="020B0600000101010101" pitchFamily="34" charset="-127"/>
            </a:endParaRPr>
          </a:p>
          <a:p>
            <a:pPr algn="r"/>
            <a:r>
              <a:rPr lang="en-US" altLang="ko-KR" dirty="0">
                <a:solidFill>
                  <a:schemeClr val="accent2"/>
                </a:solidFill>
                <a:ea typeface="나눔스퀘어OTF" panose="020B0600000101010101" pitchFamily="34" charset="-127"/>
              </a:rPr>
              <a:t>update</a:t>
            </a:r>
            <a:endParaRPr lang="ko-KR" altLang="en-US" dirty="0">
              <a:solidFill>
                <a:schemeClr val="accent2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18" name="모서리가 둥근 직사각형 52">
            <a:extLst>
              <a:ext uri="{FF2B5EF4-FFF2-40B4-BE49-F238E27FC236}">
                <a16:creationId xmlns:a16="http://schemas.microsoft.com/office/drawing/2014/main" id="{83A4D6CC-8157-44C6-A8A2-1678D3113866}"/>
              </a:ext>
            </a:extLst>
          </p:cNvPr>
          <p:cNvSpPr/>
          <p:nvPr/>
        </p:nvSpPr>
        <p:spPr>
          <a:xfrm>
            <a:off x="10884857" y="863339"/>
            <a:ext cx="1019949" cy="965946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304800" dist="101600" dir="4980000" sx="96000" sy="96000" algn="tr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4EA04BB3-52D7-48EF-86D2-6FDF1C8E19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71091" y="1014757"/>
            <a:ext cx="662200" cy="6608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CE281F22-74A2-4847-8B3F-15C6CA75397C}"/>
              </a:ext>
            </a:extLst>
          </p:cNvPr>
          <p:cNvSpPr/>
          <p:nvPr/>
        </p:nvSpPr>
        <p:spPr>
          <a:xfrm>
            <a:off x="2623195" y="2355952"/>
            <a:ext cx="1469018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 별 담당관리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E2E8623-5AF4-40DB-9DA1-22217DEC072A}"/>
              </a:ext>
            </a:extLst>
          </p:cNvPr>
          <p:cNvSpPr/>
          <p:nvPr/>
        </p:nvSpPr>
        <p:spPr>
          <a:xfrm>
            <a:off x="8026997" y="2355952"/>
            <a:ext cx="1598285" cy="276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R&amp;R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83238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제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개정 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OLM </a:t>
            </a:r>
            <a:r>
              <a:rPr lang="ko-KR" altLang="en-US" dirty="0"/>
              <a:t>통합 변경관리 프로세스</a:t>
            </a:r>
            <a:r>
              <a:rPr lang="en-US" altLang="ko-KR" dirty="0"/>
              <a:t>(1/4)</a:t>
            </a:r>
          </a:p>
          <a:p>
            <a:pPr lvl="1"/>
            <a:r>
              <a:rPr lang="ko-KR" altLang="en-US" dirty="0"/>
              <a:t>변경과제 중심</a:t>
            </a:r>
            <a:r>
              <a:rPr lang="en-US" altLang="ko-KR" dirty="0"/>
              <a:t>(</a:t>
            </a:r>
            <a:r>
              <a:rPr lang="ko-KR" altLang="en-US" dirty="0"/>
              <a:t>모든 </a:t>
            </a:r>
            <a:r>
              <a:rPr lang="en-US" altLang="ko-KR" dirty="0"/>
              <a:t>Item</a:t>
            </a:r>
            <a:r>
              <a:rPr lang="ko-KR" altLang="en-US" dirty="0"/>
              <a:t>의 생성</a:t>
            </a:r>
            <a:r>
              <a:rPr lang="en-US" altLang="ko-KR" dirty="0"/>
              <a:t>/</a:t>
            </a:r>
            <a:r>
              <a:rPr lang="ko-KR" altLang="en-US" dirty="0"/>
              <a:t>변경</a:t>
            </a:r>
            <a:r>
              <a:rPr lang="en-US" altLang="ko-KR" dirty="0"/>
              <a:t>/</a:t>
            </a:r>
            <a:r>
              <a:rPr lang="ko-KR" altLang="en-US" dirty="0"/>
              <a:t>폐기에 과제 코드 할당</a:t>
            </a:r>
            <a:r>
              <a:rPr lang="en-US" altLang="ko-KR" dirty="0"/>
              <a:t>)</a:t>
            </a:r>
            <a:r>
              <a:rPr lang="ko-KR" altLang="en-US" dirty="0"/>
              <a:t>의 변경관리 체계를 제공합니다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통합변경관리 프로세스 실행을 위한 다양한 </a:t>
            </a:r>
            <a:r>
              <a:rPr lang="en-US" altLang="ko-KR" dirty="0"/>
              <a:t>Role</a:t>
            </a:r>
            <a:r>
              <a:rPr lang="ko-KR" altLang="en-US" dirty="0"/>
              <a:t>과 프로세스 시나리오 설정이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2" name="직사각형 51"/>
          <p:cNvSpPr/>
          <p:nvPr/>
        </p:nvSpPr>
        <p:spPr>
          <a:xfrm>
            <a:off x="2009422" y="4592475"/>
            <a:ext cx="855602" cy="399463"/>
          </a:xfrm>
          <a:prstGeom prst="rect">
            <a:avLst/>
          </a:prstGeom>
          <a:solidFill>
            <a:srgbClr val="FFC000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 VOC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2009422" y="2996377"/>
            <a:ext cx="862832" cy="399463"/>
          </a:xfrm>
          <a:prstGeom prst="rect">
            <a:avLst/>
          </a:prstGeom>
          <a:solidFill>
            <a:srgbClr val="ACC8EA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</a:t>
            </a:r>
            <a:br>
              <a:rPr lang="en-US" altLang="ko-KR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 과제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530905" y="5524025"/>
            <a:ext cx="1114491" cy="399463"/>
          </a:xfrm>
          <a:prstGeom prst="rect">
            <a:avLst/>
          </a:prstGeom>
          <a:solidFill>
            <a:srgbClr val="0051B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CR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7431423" y="5524025"/>
            <a:ext cx="1114491" cy="399463"/>
          </a:xfrm>
          <a:prstGeom prst="rect">
            <a:avLst/>
          </a:prstGeom>
          <a:solidFill>
            <a:srgbClr val="0051B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Deploy</a:t>
            </a: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(CTS)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7" name="꺾인 연결선 56"/>
          <p:cNvCxnSpPr>
            <a:stCxn id="52" idx="2"/>
            <a:endCxn id="55" idx="1"/>
          </p:cNvCxnSpPr>
          <p:nvPr/>
        </p:nvCxnSpPr>
        <p:spPr>
          <a:xfrm rot="16200000" flipH="1">
            <a:off x="3118155" y="4311006"/>
            <a:ext cx="731819" cy="2093682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8" name="직사각형 57"/>
          <p:cNvSpPr/>
          <p:nvPr/>
        </p:nvSpPr>
        <p:spPr>
          <a:xfrm>
            <a:off x="5900650" y="5524025"/>
            <a:ext cx="1114491" cy="399463"/>
          </a:xfrm>
          <a:prstGeom prst="rect">
            <a:avLst/>
          </a:prstGeom>
          <a:solidFill>
            <a:srgbClr val="0051B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관리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4530905" y="3577959"/>
            <a:ext cx="1114491" cy="399463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 Out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5833387" y="3577959"/>
            <a:ext cx="1114491" cy="399463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Process</a:t>
            </a:r>
          </a:p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Change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431423" y="3577959"/>
            <a:ext cx="1114491" cy="399463"/>
          </a:xfrm>
          <a:prstGeom prst="rect">
            <a:avLst/>
          </a:prstGeom>
          <a:solidFill>
            <a:srgbClr val="002060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Check In</a:t>
            </a:r>
          </a:p>
        </p:txBody>
      </p:sp>
      <p:cxnSp>
        <p:nvCxnSpPr>
          <p:cNvPr id="62" name="직선 화살표 연결선 61"/>
          <p:cNvCxnSpPr>
            <a:stCxn id="59" idx="3"/>
            <a:endCxn id="60" idx="1"/>
          </p:cNvCxnSpPr>
          <p:nvPr/>
        </p:nvCxnSpPr>
        <p:spPr>
          <a:xfrm>
            <a:off x="5645396" y="3777691"/>
            <a:ext cx="187991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3" name="직선 화살표 연결선 62"/>
          <p:cNvCxnSpPr>
            <a:stCxn id="60" idx="3"/>
            <a:endCxn id="61" idx="1"/>
          </p:cNvCxnSpPr>
          <p:nvPr/>
        </p:nvCxnSpPr>
        <p:spPr>
          <a:xfrm>
            <a:off x="6947878" y="3777691"/>
            <a:ext cx="483545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4" name="순서도: 논리합 63"/>
          <p:cNvSpPr/>
          <p:nvPr/>
        </p:nvSpPr>
        <p:spPr>
          <a:xfrm>
            <a:off x="9069758" y="4586021"/>
            <a:ext cx="380485" cy="352304"/>
          </a:xfrm>
          <a:prstGeom prst="flowChartOr">
            <a:avLst/>
          </a:prstGeom>
          <a:solidFill>
            <a:srgbClr val="4F5B6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66" name="꺾인 연결선 65"/>
          <p:cNvCxnSpPr>
            <a:stCxn id="61" idx="3"/>
            <a:endCxn id="64" idx="0"/>
          </p:cNvCxnSpPr>
          <p:nvPr/>
        </p:nvCxnSpPr>
        <p:spPr>
          <a:xfrm>
            <a:off x="8545914" y="3777691"/>
            <a:ext cx="714087" cy="808331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7" name="꺾인 연결선 66"/>
          <p:cNvCxnSpPr>
            <a:stCxn id="56" idx="3"/>
            <a:endCxn id="64" idx="4"/>
          </p:cNvCxnSpPr>
          <p:nvPr/>
        </p:nvCxnSpPr>
        <p:spPr>
          <a:xfrm flipV="1">
            <a:off x="8545914" y="4938326"/>
            <a:ext cx="714087" cy="785431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8" name="직선 화살표 연결선 67"/>
          <p:cNvCxnSpPr>
            <a:cxnSpLocks/>
            <a:stCxn id="64" idx="6"/>
          </p:cNvCxnSpPr>
          <p:nvPr/>
        </p:nvCxnSpPr>
        <p:spPr>
          <a:xfrm>
            <a:off x="9450243" y="4762174"/>
            <a:ext cx="255254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9" name="직선 화살표 연결선 68"/>
          <p:cNvCxnSpPr>
            <a:stCxn id="55" idx="3"/>
            <a:endCxn id="58" idx="1"/>
          </p:cNvCxnSpPr>
          <p:nvPr/>
        </p:nvCxnSpPr>
        <p:spPr>
          <a:xfrm>
            <a:off x="5645396" y="5723757"/>
            <a:ext cx="255254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0" name="직선 화살표 연결선 69"/>
          <p:cNvCxnSpPr>
            <a:stCxn id="58" idx="3"/>
            <a:endCxn id="56" idx="1"/>
          </p:cNvCxnSpPr>
          <p:nvPr/>
        </p:nvCxnSpPr>
        <p:spPr>
          <a:xfrm>
            <a:off x="7015141" y="5723757"/>
            <a:ext cx="416282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71" name="그룹 70"/>
          <p:cNvGrpSpPr/>
          <p:nvPr/>
        </p:nvGrpSpPr>
        <p:grpSpPr>
          <a:xfrm>
            <a:off x="5645396" y="4304686"/>
            <a:ext cx="1401210" cy="837737"/>
            <a:chOff x="4139397" y="3810000"/>
            <a:chExt cx="1789845" cy="914400"/>
          </a:xfrm>
        </p:grpSpPr>
        <p:sp>
          <p:nvSpPr>
            <p:cNvPr id="119" name="모서리가 둥근 직사각형 118"/>
            <p:cNvSpPr/>
            <p:nvPr/>
          </p:nvSpPr>
          <p:spPr>
            <a:xfrm>
              <a:off x="4244945" y="3939246"/>
              <a:ext cx="748499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Map</a:t>
              </a:r>
            </a:p>
          </p:txBody>
        </p:sp>
        <p:sp>
          <p:nvSpPr>
            <p:cNvPr id="120" name="모서리가 둥근 직사각형 119"/>
            <p:cNvSpPr/>
            <p:nvPr/>
          </p:nvSpPr>
          <p:spPr>
            <a:xfrm>
              <a:off x="5096645" y="4316071"/>
              <a:ext cx="748500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운영</a:t>
              </a:r>
              <a:b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기준서</a:t>
              </a:r>
            </a:p>
          </p:txBody>
        </p:sp>
        <p:sp>
          <p:nvSpPr>
            <p:cNvPr id="121" name="모서리가 둥근 직사각형 120"/>
            <p:cNvSpPr/>
            <p:nvPr/>
          </p:nvSpPr>
          <p:spPr>
            <a:xfrm>
              <a:off x="4250574" y="4316072"/>
              <a:ext cx="748500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상관</a:t>
              </a:r>
              <a:b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관계</a:t>
              </a:r>
            </a:p>
          </p:txBody>
        </p:sp>
        <p:sp>
          <p:nvSpPr>
            <p:cNvPr id="122" name="모서리가 둥근 직사각형 121"/>
            <p:cNvSpPr/>
            <p:nvPr/>
          </p:nvSpPr>
          <p:spPr>
            <a:xfrm>
              <a:off x="5096645" y="3939246"/>
              <a:ext cx="748499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724" rIns="32724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속성</a:t>
              </a:r>
            </a:p>
          </p:txBody>
        </p:sp>
        <p:sp>
          <p:nvSpPr>
            <p:cNvPr id="123" name="모서리가 둥근 직사각형 122"/>
            <p:cNvSpPr/>
            <p:nvPr/>
          </p:nvSpPr>
          <p:spPr>
            <a:xfrm>
              <a:off x="4139397" y="3810000"/>
              <a:ext cx="1789845" cy="914400"/>
            </a:xfrm>
            <a:prstGeom prst="roundRect">
              <a:avLst>
                <a:gd name="adj" fmla="val 5209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cxnSp>
        <p:nvCxnSpPr>
          <p:cNvPr id="72" name="꺾인 연결선 71"/>
          <p:cNvCxnSpPr>
            <a:cxnSpLocks/>
            <a:stCxn id="6" idx="2"/>
            <a:endCxn id="52" idx="1"/>
          </p:cNvCxnSpPr>
          <p:nvPr/>
        </p:nvCxnSpPr>
        <p:spPr>
          <a:xfrm rot="5400000" flipH="1">
            <a:off x="5926970" y="874660"/>
            <a:ext cx="266031" cy="8101127"/>
          </a:xfrm>
          <a:prstGeom prst="bentConnector4">
            <a:avLst>
              <a:gd name="adj1" fmla="val -518237"/>
              <a:gd name="adj2" fmla="val 101891"/>
            </a:avLst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3" name="TextBox 72"/>
          <p:cNvSpPr txBox="1"/>
          <p:nvPr/>
        </p:nvSpPr>
        <p:spPr>
          <a:xfrm>
            <a:off x="5609772" y="6357442"/>
            <a:ext cx="933269" cy="22383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VOC Closing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2002192" y="2025852"/>
            <a:ext cx="862832" cy="399463"/>
          </a:xfrm>
          <a:prstGeom prst="rect">
            <a:avLst/>
          </a:prstGeom>
          <a:solidFill>
            <a:srgbClr val="ACC8EA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en-US" altLang="ko-KR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</a:t>
            </a:r>
            <a:endParaRPr lang="ko-KR" altLang="en-US" dirty="0">
              <a:solidFill>
                <a:srgbClr val="11111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75" name="직선 화살표 연결선 74"/>
          <p:cNvCxnSpPr>
            <a:stCxn id="52" idx="0"/>
            <a:endCxn id="54" idx="2"/>
          </p:cNvCxnSpPr>
          <p:nvPr/>
        </p:nvCxnSpPr>
        <p:spPr>
          <a:xfrm flipV="1">
            <a:off x="2437223" y="3395840"/>
            <a:ext cx="3614" cy="1196635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6" name="TextBox 75"/>
          <p:cNvSpPr txBox="1"/>
          <p:nvPr/>
        </p:nvSpPr>
        <p:spPr>
          <a:xfrm>
            <a:off x="2009423" y="3780366"/>
            <a:ext cx="84350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Bottom Up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97315" y="5174548"/>
            <a:ext cx="8707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단순 문의 및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변경</a:t>
            </a:r>
          </a:p>
        </p:txBody>
      </p:sp>
      <p:cxnSp>
        <p:nvCxnSpPr>
          <p:cNvPr id="78" name="꺾인 연결선 77"/>
          <p:cNvCxnSpPr>
            <a:cxnSpLocks/>
            <a:endCxn id="74" idx="3"/>
          </p:cNvCxnSpPr>
          <p:nvPr/>
        </p:nvCxnSpPr>
        <p:spPr>
          <a:xfrm rot="16200000" flipV="1">
            <a:off x="5319358" y="-228750"/>
            <a:ext cx="2336859" cy="7245525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9" name="꺾인 연결선 78"/>
          <p:cNvCxnSpPr>
            <a:stCxn id="74" idx="2"/>
            <a:endCxn id="54" idx="0"/>
          </p:cNvCxnSpPr>
          <p:nvPr/>
        </p:nvCxnSpPr>
        <p:spPr>
          <a:xfrm rot="16200000" flipH="1">
            <a:off x="2151691" y="2707231"/>
            <a:ext cx="571062" cy="7229"/>
          </a:xfrm>
          <a:prstGeom prst="bentConnector3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1" name="TextBox 80"/>
          <p:cNvSpPr txBox="1"/>
          <p:nvPr/>
        </p:nvSpPr>
        <p:spPr>
          <a:xfrm>
            <a:off x="2071180" y="2597576"/>
            <a:ext cx="795411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Top Down</a:t>
            </a:r>
            <a:endParaRPr lang="ko-KR" altLang="en-US" dirty="0">
              <a:solidFill>
                <a:srgbClr val="11111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63601" y="2081988"/>
            <a:ext cx="1109599" cy="2462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Project Closing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4" name="꺾인 연결선 83"/>
          <p:cNvCxnSpPr>
            <a:stCxn id="60" idx="0"/>
            <a:endCxn id="109" idx="1"/>
          </p:cNvCxnSpPr>
          <p:nvPr/>
        </p:nvCxnSpPr>
        <p:spPr>
          <a:xfrm rot="5400000" flipH="1" flipV="1">
            <a:off x="6293959" y="3185851"/>
            <a:ext cx="488783" cy="295435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꺾인 연결선 84"/>
          <p:cNvCxnSpPr>
            <a:stCxn id="109" idx="3"/>
            <a:endCxn id="61" idx="0"/>
          </p:cNvCxnSpPr>
          <p:nvPr/>
        </p:nvCxnSpPr>
        <p:spPr>
          <a:xfrm>
            <a:off x="7693233" y="3089176"/>
            <a:ext cx="295436" cy="488783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6" name="TextBox 85"/>
          <p:cNvSpPr txBox="1"/>
          <p:nvPr/>
        </p:nvSpPr>
        <p:spPr>
          <a:xfrm>
            <a:off x="2506209" y="4159452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변경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필요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745901" y="2600982"/>
            <a:ext cx="6655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혁신과제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7288063" y="4296893"/>
            <a:ext cx="1401210" cy="845530"/>
            <a:chOff x="4139397" y="3810000"/>
            <a:chExt cx="1789845" cy="914400"/>
          </a:xfrm>
        </p:grpSpPr>
        <p:sp>
          <p:nvSpPr>
            <p:cNvPr id="114" name="모서리가 둥근 직사각형 113"/>
            <p:cNvSpPr/>
            <p:nvPr/>
          </p:nvSpPr>
          <p:spPr>
            <a:xfrm>
              <a:off x="4244945" y="3943499"/>
              <a:ext cx="748499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Map</a:t>
              </a:r>
              <a:endParaRPr lang="ko-KR" altLang="en-US" sz="900" dirty="0">
                <a:solidFill>
                  <a:schemeClr val="tx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115" name="모서리가 둥근 직사각형 114"/>
            <p:cNvSpPr/>
            <p:nvPr/>
          </p:nvSpPr>
          <p:spPr>
            <a:xfrm>
              <a:off x="5096645" y="4316071"/>
              <a:ext cx="748500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운영</a:t>
              </a:r>
              <a:b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기준서</a:t>
              </a:r>
            </a:p>
          </p:txBody>
        </p:sp>
        <p:sp>
          <p:nvSpPr>
            <p:cNvPr id="116" name="모서리가 둥근 직사각형 115"/>
            <p:cNvSpPr/>
            <p:nvPr/>
          </p:nvSpPr>
          <p:spPr>
            <a:xfrm>
              <a:off x="4250574" y="4316072"/>
              <a:ext cx="748500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상관</a:t>
              </a:r>
              <a:br>
                <a:rPr lang="en-US" altLang="ko-KR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</a:br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관계</a:t>
              </a:r>
            </a:p>
          </p:txBody>
        </p:sp>
        <p:sp>
          <p:nvSpPr>
            <p:cNvPr id="117" name="모서리가 둥근 직사각형 116"/>
            <p:cNvSpPr/>
            <p:nvPr/>
          </p:nvSpPr>
          <p:spPr>
            <a:xfrm>
              <a:off x="5096645" y="3943499"/>
              <a:ext cx="748499" cy="323701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724" rIns="32724" rtlCol="0" anchor="ctr"/>
            <a:lstStyle/>
            <a:p>
              <a:pPr algn="ctr"/>
              <a:r>
                <a:rPr lang="ko-KR" altLang="en-US" sz="900" dirty="0">
                  <a:solidFill>
                    <a:schemeClr val="tx1"/>
                  </a:solidFill>
                  <a:latin typeface="나눔스퀘어OTF" panose="020B0600000101010101" pitchFamily="34" charset="-127"/>
                  <a:ea typeface="나눔스퀘어OTF" panose="020B0600000101010101" pitchFamily="34" charset="-127"/>
                </a:rPr>
                <a:t>속성</a:t>
              </a:r>
            </a:p>
          </p:txBody>
        </p:sp>
        <p:sp>
          <p:nvSpPr>
            <p:cNvPr id="118" name="모서리가 둥근 직사각형 117"/>
            <p:cNvSpPr/>
            <p:nvPr/>
          </p:nvSpPr>
          <p:spPr>
            <a:xfrm>
              <a:off x="4139397" y="3810000"/>
              <a:ext cx="1789845" cy="914400"/>
            </a:xfrm>
            <a:prstGeom prst="roundRect">
              <a:avLst>
                <a:gd name="adj" fmla="val 5209"/>
              </a:avLst>
            </a:prstGeom>
            <a:noFill/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7662298" y="4139678"/>
            <a:ext cx="65274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Version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91" name="직선 화살표 연결선 90"/>
          <p:cNvCxnSpPr>
            <a:stCxn id="61" idx="2"/>
            <a:endCxn id="90" idx="0"/>
          </p:cNvCxnSpPr>
          <p:nvPr/>
        </p:nvCxnSpPr>
        <p:spPr>
          <a:xfrm>
            <a:off x="7988669" y="3977422"/>
            <a:ext cx="1" cy="16225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/>
          <p:cNvCxnSpPr>
            <a:endCxn id="105" idx="0"/>
          </p:cNvCxnSpPr>
          <p:nvPr/>
        </p:nvCxnSpPr>
        <p:spPr>
          <a:xfrm>
            <a:off x="6375632" y="3977423"/>
            <a:ext cx="3" cy="16225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491525" y="2052198"/>
            <a:ext cx="276659" cy="25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7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492333" y="4632903"/>
            <a:ext cx="275044" cy="2540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</p:pic>
      <p:sp>
        <p:nvSpPr>
          <p:cNvPr id="95" name="TextBox 94"/>
          <p:cNvSpPr txBox="1"/>
          <p:nvPr/>
        </p:nvSpPr>
        <p:spPr>
          <a:xfrm>
            <a:off x="1442947" y="2325706"/>
            <a:ext cx="373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PM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96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491525" y="3012304"/>
            <a:ext cx="276659" cy="25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1297073" y="3261904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</a:t>
            </a:r>
            <a:endParaRPr lang="en-US" altLang="ko-KR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관리자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1392426" y="4914748"/>
            <a:ext cx="4251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현업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5182120" y="3233470"/>
            <a:ext cx="10615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관리자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7351777" y="2416440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오너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</a:p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이해관계자</a:t>
            </a:r>
          </a:p>
        </p:txBody>
      </p:sp>
      <p:pic>
        <p:nvPicPr>
          <p:cNvPr id="10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4652942" y="5998005"/>
            <a:ext cx="276659" cy="25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TextBox 101"/>
          <p:cNvSpPr txBox="1"/>
          <p:nvPr/>
        </p:nvSpPr>
        <p:spPr>
          <a:xfrm>
            <a:off x="5027580" y="6035206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모듈 관리자</a:t>
            </a:r>
          </a:p>
        </p:txBody>
      </p:sp>
      <p:pic>
        <p:nvPicPr>
          <p:cNvPr id="1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006975" y="5979561"/>
            <a:ext cx="276659" cy="255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6340822" y="6023610"/>
            <a:ext cx="94128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담당자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929038" y="4139678"/>
            <a:ext cx="893193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Change Set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20" y="2912120"/>
            <a:ext cx="273453" cy="302511"/>
          </a:xfrm>
          <a:prstGeom prst="rect">
            <a:avLst/>
          </a:prstGeom>
        </p:spPr>
      </p:pic>
      <p:pic>
        <p:nvPicPr>
          <p:cNvPr id="108" name="그림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531" y="2482391"/>
            <a:ext cx="273453" cy="302511"/>
          </a:xfrm>
          <a:prstGeom prst="rect">
            <a:avLst/>
          </a:prstGeom>
        </p:spPr>
      </p:pic>
      <p:sp>
        <p:nvSpPr>
          <p:cNvPr id="109" name="다이아몬드 108"/>
          <p:cNvSpPr/>
          <p:nvPr/>
        </p:nvSpPr>
        <p:spPr>
          <a:xfrm>
            <a:off x="6686067" y="2834910"/>
            <a:ext cx="1007165" cy="508532"/>
          </a:xfrm>
          <a:prstGeom prst="diamond">
            <a:avLst/>
          </a:prstGeom>
          <a:solidFill>
            <a:srgbClr val="858789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Review/</a:t>
            </a:r>
          </a:p>
          <a:p>
            <a:pPr algn="ctr"/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Approve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0" name="다이아몬드 109"/>
          <p:cNvSpPr/>
          <p:nvPr/>
        </p:nvSpPr>
        <p:spPr>
          <a:xfrm>
            <a:off x="3075634" y="3523425"/>
            <a:ext cx="1056277" cy="508532"/>
          </a:xfrm>
          <a:prstGeom prst="diamond">
            <a:avLst/>
          </a:prstGeom>
          <a:solidFill>
            <a:srgbClr val="858789"/>
          </a:solidFill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90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Approval</a:t>
            </a:r>
            <a:endParaRPr lang="ko-KR" altLang="en-US" sz="9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11" name="꺾인 연결선 110"/>
          <p:cNvCxnSpPr>
            <a:cxnSpLocks/>
            <a:stCxn id="110" idx="2"/>
            <a:endCxn id="55" idx="1"/>
          </p:cNvCxnSpPr>
          <p:nvPr/>
        </p:nvCxnSpPr>
        <p:spPr>
          <a:xfrm rot="16200000" flipH="1">
            <a:off x="3221439" y="4414291"/>
            <a:ext cx="1691800" cy="927132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꺾인 연결선 111"/>
          <p:cNvCxnSpPr>
            <a:cxnSpLocks/>
            <a:stCxn id="54" idx="3"/>
            <a:endCxn id="110" idx="0"/>
          </p:cNvCxnSpPr>
          <p:nvPr/>
        </p:nvCxnSpPr>
        <p:spPr>
          <a:xfrm>
            <a:off x="2872254" y="3196109"/>
            <a:ext cx="731519" cy="327316"/>
          </a:xfrm>
          <a:prstGeom prst="bentConnector2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직선 화살표 연결선 112"/>
          <p:cNvCxnSpPr>
            <a:cxnSpLocks/>
            <a:stCxn id="110" idx="3"/>
            <a:endCxn id="59" idx="1"/>
          </p:cNvCxnSpPr>
          <p:nvPr/>
        </p:nvCxnSpPr>
        <p:spPr>
          <a:xfrm>
            <a:off x="4131911" y="3777691"/>
            <a:ext cx="398994" cy="0"/>
          </a:xfrm>
          <a:prstGeom prst="straightConnector1">
            <a:avLst/>
          </a:prstGeom>
          <a:noFill/>
          <a:ln w="12700"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6345D8AD-3A5B-2EE2-0CC1-03715EF1AB05}"/>
              </a:ext>
            </a:extLst>
          </p:cNvPr>
          <p:cNvSpPr/>
          <p:nvPr/>
        </p:nvSpPr>
        <p:spPr>
          <a:xfrm>
            <a:off x="9705497" y="4635301"/>
            <a:ext cx="810103" cy="422937"/>
          </a:xfrm>
          <a:prstGeom prst="rect">
            <a:avLst/>
          </a:prstGeom>
          <a:solidFill>
            <a:srgbClr val="ACC8EA"/>
          </a:solidFill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20000"/>
              </a:spcBef>
            </a:pPr>
            <a:r>
              <a:rPr lang="ko-KR" altLang="en-US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변경과제</a:t>
            </a:r>
            <a:br>
              <a:rPr lang="en-US" altLang="ko-KR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dirty="0">
                <a:solidFill>
                  <a:srgbClr val="11111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마감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7C18DE5-9426-4CB5-915F-5B12C59473A3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80" name="모서리가 둥근 직사각형 52">
              <a:extLst>
                <a:ext uri="{FF2B5EF4-FFF2-40B4-BE49-F238E27FC236}">
                  <a16:creationId xmlns:a16="http://schemas.microsoft.com/office/drawing/2014/main" id="{56EF7965-AA38-42D0-8E18-2F22CA881B6C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F2812D05-4ABC-4987-2037-C6F353F1BA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483" y="1038225"/>
              <a:ext cx="626954" cy="626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072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제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개정 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/</a:t>
            </a:r>
            <a:r>
              <a:rPr lang="ko-KR" altLang="en-US" dirty="0"/>
              <a:t>개정 사전 검토 관리</a:t>
            </a:r>
            <a:r>
              <a:rPr lang="en-US" altLang="ko-KR" dirty="0"/>
              <a:t>(2/4)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Q&amp;A </a:t>
            </a:r>
            <a:r>
              <a:rPr lang="ko-KR" altLang="en-US" dirty="0">
                <a:sym typeface="Wingdings" pitchFamily="2" charset="2"/>
              </a:rPr>
              <a:t>게시판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 변경 검토 요청 게시판 등 다양한 유형의 게시판 생성 및 할당을 지원합니다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/>
              <a:t>게시판 글 작성 시 또는 답변 글 등록 시 자동으로 담당자 또는 유관 조직 담당자에게  메일이 발송되는 기능을 제공합니다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합의 부서나 담당자 정보를 사전에 정의하여 관리할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492" y="2458924"/>
            <a:ext cx="4251914" cy="19027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7857" y="4212871"/>
            <a:ext cx="3096350" cy="20087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011" y="4212873"/>
            <a:ext cx="2926481" cy="20472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꺾인 연결선 3"/>
          <p:cNvCxnSpPr>
            <a:stCxn id="5" idx="3"/>
            <a:endCxn id="5124" idx="1"/>
          </p:cNvCxnSpPr>
          <p:nvPr/>
        </p:nvCxnSpPr>
        <p:spPr>
          <a:xfrm flipV="1">
            <a:off x="6067425" y="5236497"/>
            <a:ext cx="1155586" cy="880418"/>
          </a:xfrm>
          <a:prstGeom prst="bentConnector3">
            <a:avLst>
              <a:gd name="adj1" fmla="val 50000"/>
            </a:avLst>
          </a:prstGeom>
          <a:ln w="19050">
            <a:solidFill>
              <a:srgbClr val="1493D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/>
          <p:cNvSpPr/>
          <p:nvPr/>
        </p:nvSpPr>
        <p:spPr>
          <a:xfrm>
            <a:off x="4849773" y="5987042"/>
            <a:ext cx="1217652" cy="259746"/>
          </a:xfrm>
          <a:prstGeom prst="rect">
            <a:avLst/>
          </a:prstGeom>
          <a:noFill/>
          <a:ln w="19050">
            <a:solidFill>
              <a:srgbClr val="1493D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888" y="3895675"/>
            <a:ext cx="203157" cy="2031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22E897-3151-A40B-A654-E0492199F7A4}"/>
              </a:ext>
            </a:extLst>
          </p:cNvPr>
          <p:cNvSpPr txBox="1"/>
          <p:nvPr/>
        </p:nvSpPr>
        <p:spPr>
          <a:xfrm>
            <a:off x="2626824" y="4909753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OTF" panose="020B0600000101010101" pitchFamily="34" charset="-127"/>
              </a:rPr>
              <a:t>메일 발송</a:t>
            </a:r>
          </a:p>
        </p:txBody>
      </p:sp>
      <p:cxnSp>
        <p:nvCxnSpPr>
          <p:cNvPr id="7" name="꺾인 연결선 3">
            <a:extLst>
              <a:ext uri="{FF2B5EF4-FFF2-40B4-BE49-F238E27FC236}">
                <a16:creationId xmlns:a16="http://schemas.microsoft.com/office/drawing/2014/main" id="{A8A6D7EA-8AF5-A6BC-95E9-95F9789CB47C}"/>
              </a:ext>
            </a:extLst>
          </p:cNvPr>
          <p:cNvCxnSpPr>
            <a:cxnSpLocks/>
          </p:cNvCxnSpPr>
          <p:nvPr/>
        </p:nvCxnSpPr>
        <p:spPr>
          <a:xfrm>
            <a:off x="2254142" y="4359035"/>
            <a:ext cx="1632058" cy="807321"/>
          </a:xfrm>
          <a:prstGeom prst="bentConnector3">
            <a:avLst>
              <a:gd name="adj1" fmla="val -775"/>
            </a:avLst>
          </a:prstGeom>
          <a:ln w="19050">
            <a:solidFill>
              <a:srgbClr val="1493D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AB0015-CCD9-4F51-890A-A61D3F25E1A8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20" name="모서리가 둥근 직사각형 52">
              <a:extLst>
                <a:ext uri="{FF2B5EF4-FFF2-40B4-BE49-F238E27FC236}">
                  <a16:creationId xmlns:a16="http://schemas.microsoft.com/office/drawing/2014/main" id="{847CDDE5-3064-46F4-B127-F29B74111E98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984372F8-AE1F-4734-8F22-0F1258BDD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483" y="1038225"/>
              <a:ext cx="626954" cy="626954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F6CA452-C4B2-3A41-A3BF-23B07ED3DA87}"/>
              </a:ext>
            </a:extLst>
          </p:cNvPr>
          <p:cNvSpPr/>
          <p:nvPr/>
        </p:nvSpPr>
        <p:spPr>
          <a:xfrm>
            <a:off x="6167106" y="3821833"/>
            <a:ext cx="2340196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유관조직 담당자 검토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의견 제출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75E2E06-6480-2E04-F6BF-BBCCDDF0E497}"/>
              </a:ext>
            </a:extLst>
          </p:cNvPr>
          <p:cNvSpPr/>
          <p:nvPr/>
        </p:nvSpPr>
        <p:spPr>
          <a:xfrm>
            <a:off x="2209800" y="2141781"/>
            <a:ext cx="22098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편집자 제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개정 내용 검토 요청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835104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770" y="2496394"/>
            <a:ext cx="4371630" cy="208210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제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개정 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제</a:t>
            </a:r>
            <a:r>
              <a:rPr lang="en-US" altLang="ko-KR" dirty="0"/>
              <a:t>/</a:t>
            </a:r>
            <a:r>
              <a:rPr lang="ko-KR" altLang="en-US" dirty="0"/>
              <a:t>개정 승인 및 릴리즈 관리</a:t>
            </a:r>
            <a:r>
              <a:rPr lang="en-US" altLang="ko-KR" dirty="0"/>
              <a:t>(3/4)</a:t>
            </a:r>
          </a:p>
          <a:p>
            <a:pPr lvl="1"/>
            <a:r>
              <a:rPr lang="ko-KR" altLang="en-US" dirty="0"/>
              <a:t>다양한 변경 승인 시나리오 프로세스 및 결재선 기준정보 설정이 가능합니다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Check Out / Check In </a:t>
            </a:r>
            <a:r>
              <a:rPr lang="ko-KR" altLang="en-US" dirty="0"/>
              <a:t>방식의 변경 제어 </a:t>
            </a:r>
            <a:r>
              <a:rPr lang="en-US" altLang="ko-KR" dirty="0"/>
              <a:t>, </a:t>
            </a:r>
            <a:r>
              <a:rPr lang="ko-KR" altLang="en-US" dirty="0"/>
              <a:t>속성 </a:t>
            </a:r>
            <a:r>
              <a:rPr lang="en-US" altLang="ko-KR" dirty="0"/>
              <a:t>, </a:t>
            </a:r>
            <a:r>
              <a:rPr lang="ko-KR" altLang="en-US" dirty="0"/>
              <a:t> 모델 자동 백업 및 버전 정보 자동 처리를 지원합니다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OLM</a:t>
            </a:r>
            <a:r>
              <a:rPr lang="ko-KR" altLang="en-US" dirty="0"/>
              <a:t> 전자결재와 고객사 그룹웨어 결재 </a:t>
            </a:r>
            <a:r>
              <a:rPr lang="en-US" altLang="ko-KR" dirty="0"/>
              <a:t>API </a:t>
            </a:r>
            <a:r>
              <a:rPr lang="ko-KR" altLang="en-US" dirty="0"/>
              <a:t>연동 개발이 용이합니다</a:t>
            </a:r>
            <a:r>
              <a:rPr lang="en-US" altLang="ko-KR" dirty="0"/>
              <a:t>.</a:t>
            </a:r>
          </a:p>
          <a:p>
            <a:endParaRPr lang="en-US" altLang="ko-KR" dirty="0">
              <a:sym typeface="Wingdings" pitchFamily="2" charset="2"/>
            </a:endParaRPr>
          </a:p>
        </p:txBody>
      </p:sp>
      <p:pic>
        <p:nvPicPr>
          <p:cNvPr id="14" name="Picture 3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/>
        </p:blipFill>
        <p:spPr bwMode="auto">
          <a:xfrm>
            <a:off x="4495800" y="3248024"/>
            <a:ext cx="3534549" cy="2272144"/>
          </a:xfrm>
          <a:prstGeom prst="rect">
            <a:avLst/>
          </a:prstGeom>
          <a:noFill/>
          <a:ln w="9525">
            <a:solidFill>
              <a:srgbClr val="4F5B6B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98" y="4382021"/>
            <a:ext cx="3199602" cy="2005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꺾인 연결선 19"/>
          <p:cNvCxnSpPr>
            <a:cxnSpLocks/>
            <a:stCxn id="14" idx="2"/>
          </p:cNvCxnSpPr>
          <p:nvPr/>
        </p:nvCxnSpPr>
        <p:spPr>
          <a:xfrm rot="16200000" flipH="1">
            <a:off x="6901832" y="4881411"/>
            <a:ext cx="260072" cy="1537586"/>
          </a:xfrm>
          <a:prstGeom prst="bentConnector2">
            <a:avLst/>
          </a:prstGeom>
          <a:ln w="19050">
            <a:solidFill>
              <a:srgbClr val="1493D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cxnSpLocks/>
            <a:stCxn id="6146" idx="2"/>
          </p:cNvCxnSpPr>
          <p:nvPr/>
        </p:nvCxnSpPr>
        <p:spPr>
          <a:xfrm rot="16200000" flipH="1">
            <a:off x="3686077" y="4193003"/>
            <a:ext cx="424231" cy="1195215"/>
          </a:xfrm>
          <a:prstGeom prst="bentConnector2">
            <a:avLst/>
          </a:prstGeom>
          <a:ln w="19050">
            <a:solidFill>
              <a:srgbClr val="1493D2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8DECB92-EF55-AC1A-4E01-F6C6B0860D65}"/>
              </a:ext>
            </a:extLst>
          </p:cNvPr>
          <p:cNvSpPr txBox="1"/>
          <p:nvPr/>
        </p:nvSpPr>
        <p:spPr>
          <a:xfrm>
            <a:off x="6370858" y="5827491"/>
            <a:ext cx="11913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OTF" panose="020B0600000101010101" pitchFamily="34" charset="-127"/>
              </a:rPr>
              <a:t>대상 프로세스 </a:t>
            </a:r>
            <a:r>
              <a:rPr lang="en-US" altLang="ko-KR" b="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OTF" panose="020B0600000101010101" pitchFamily="34" charset="-127"/>
              </a:rPr>
              <a:t>Link</a:t>
            </a:r>
            <a:endParaRPr lang="ko-KR" altLang="en-US" b="0" dirty="0">
              <a:solidFill>
                <a:schemeClr val="tx1">
                  <a:lumMod val="65000"/>
                  <a:lumOff val="35000"/>
                </a:schemeClr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153F34-8123-615E-4B75-48C2B39498D0}"/>
              </a:ext>
            </a:extLst>
          </p:cNvPr>
          <p:cNvSpPr txBox="1"/>
          <p:nvPr/>
        </p:nvSpPr>
        <p:spPr>
          <a:xfrm>
            <a:off x="3506311" y="5047456"/>
            <a:ext cx="8370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OTF" panose="020B0600000101010101" pitchFamily="34" charset="-127"/>
              </a:rPr>
              <a:t>전자 결재 </a:t>
            </a:r>
            <a:r>
              <a:rPr lang="en-US" altLang="ko-KR" b="0" dirty="0">
                <a:solidFill>
                  <a:schemeClr val="tx1">
                    <a:lumMod val="65000"/>
                    <a:lumOff val="35000"/>
                  </a:schemeClr>
                </a:solidFill>
                <a:ea typeface="나눔스퀘어OTF" panose="020B0600000101010101" pitchFamily="34" charset="-127"/>
              </a:rPr>
              <a:t>IF</a:t>
            </a:r>
            <a:endParaRPr lang="ko-KR" altLang="en-US" b="0" dirty="0">
              <a:solidFill>
                <a:schemeClr val="tx1">
                  <a:lumMod val="65000"/>
                  <a:lumOff val="35000"/>
                </a:schemeClr>
              </a:solidFill>
              <a:ea typeface="나눔스퀘어OTF" panose="020B0600000101010101" pitchFamily="34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3941CC4-67FB-4C8B-ABBB-C5A4EA90C408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21" name="모서리가 둥근 직사각형 52">
              <a:extLst>
                <a:ext uri="{FF2B5EF4-FFF2-40B4-BE49-F238E27FC236}">
                  <a16:creationId xmlns:a16="http://schemas.microsoft.com/office/drawing/2014/main" id="{D4626ED9-0569-4FF9-8AAB-93F9A678BB1A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60CD3B8-44CF-45CC-A1BF-E195AE2F5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483" y="1038225"/>
              <a:ext cx="626954" cy="626954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4F311D98-9E5A-1761-3ABC-FE1D627B20AC}"/>
              </a:ext>
            </a:extLst>
          </p:cNvPr>
          <p:cNvSpPr/>
          <p:nvPr/>
        </p:nvSpPr>
        <p:spPr>
          <a:xfrm>
            <a:off x="2566718" y="2141781"/>
            <a:ext cx="1219200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 결재 상신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CBE7F84-5941-CADE-1A51-674CC4261FDF}"/>
              </a:ext>
            </a:extLst>
          </p:cNvPr>
          <p:cNvSpPr/>
          <p:nvPr/>
        </p:nvSpPr>
        <p:spPr>
          <a:xfrm>
            <a:off x="8554473" y="4084785"/>
            <a:ext cx="2003396" cy="276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 프로세스 조회 및 승인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9003CC8-95BD-3D37-CDFD-C928DEAB7CF8}"/>
              </a:ext>
            </a:extLst>
          </p:cNvPr>
          <p:cNvSpPr/>
          <p:nvPr/>
        </p:nvSpPr>
        <p:spPr>
          <a:xfrm>
            <a:off x="5858014" y="2923774"/>
            <a:ext cx="1380986" cy="276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외부 전자결재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IF]</a:t>
            </a:r>
          </a:p>
        </p:txBody>
      </p:sp>
    </p:spTree>
    <p:extLst>
      <p:ext uri="{BB962C8B-B14F-4D97-AF65-F5344CB8AC3E}">
        <p14:creationId xmlns:p14="http://schemas.microsoft.com/office/powerpoint/2010/main" val="36995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제</a:t>
            </a:r>
            <a:r>
              <a:rPr lang="en-US" altLang="ko-KR" dirty="0">
                <a:sym typeface="Wingdings" pitchFamily="2" charset="2"/>
              </a:rPr>
              <a:t>/</a:t>
            </a:r>
            <a:r>
              <a:rPr lang="ko-KR" altLang="en-US" dirty="0">
                <a:sym typeface="Wingdings" pitchFamily="2" charset="2"/>
              </a:rPr>
              <a:t>개정 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ko-KR" dirty="0"/>
              <a:t>ITSM</a:t>
            </a:r>
            <a:r>
              <a:rPr lang="ko-KR" altLang="en-US" dirty="0"/>
              <a:t>과 통합 변경관리</a:t>
            </a:r>
            <a:r>
              <a:rPr lang="en-US" altLang="ko-KR" dirty="0"/>
              <a:t>(4/4)</a:t>
            </a:r>
          </a:p>
          <a:p>
            <a:pPr lvl="1"/>
            <a:r>
              <a:rPr lang="en-US" altLang="ko-KR" dirty="0"/>
              <a:t>IT Help desk ,  </a:t>
            </a:r>
            <a:r>
              <a:rPr lang="ko-KR" altLang="en-US" dirty="0"/>
              <a:t>변경 및 테스트 관리</a:t>
            </a:r>
            <a:r>
              <a:rPr lang="en-US" altLang="ko-KR" dirty="0"/>
              <a:t>,  </a:t>
            </a:r>
            <a:r>
              <a:rPr lang="ko-KR" altLang="en-US" dirty="0"/>
              <a:t>릴리즈 관리 기능 지원</a:t>
            </a:r>
            <a:r>
              <a:rPr lang="en-US" altLang="ko-KR" dirty="0"/>
              <a:t>, </a:t>
            </a:r>
            <a:r>
              <a:rPr lang="ko-KR" altLang="en-US" dirty="0"/>
              <a:t>프로세스 변경관리 연계 기능을 제공합니다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IT </a:t>
            </a:r>
            <a:r>
              <a:rPr lang="ko-KR" altLang="en-US" dirty="0"/>
              <a:t>서비스 프로세스 모델을 활용한 서비스 워크플로우 설정</a:t>
            </a:r>
            <a:r>
              <a:rPr lang="en-US" altLang="ko-KR" dirty="0"/>
              <a:t> </a:t>
            </a:r>
            <a:r>
              <a:rPr lang="ko-KR" altLang="en-US" dirty="0"/>
              <a:t>및 서비스 카테고리 할당이 가능합니다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어플리케이션 아키텍처를  활용하여 서비스 </a:t>
            </a:r>
            <a:r>
              <a:rPr lang="en-US" altLang="ko-KR" dirty="0"/>
              <a:t>R&amp;R </a:t>
            </a:r>
            <a:r>
              <a:rPr lang="ko-KR" altLang="en-US" dirty="0"/>
              <a:t>을 정의할 수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06005" y="3036780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[IT </a:t>
            </a:r>
            <a:r>
              <a:rPr lang="ko-KR" altLang="en-US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프로세스</a:t>
            </a:r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06005" y="4854572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[IT </a:t>
            </a:r>
            <a:r>
              <a:rPr lang="ko-KR" altLang="en-US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시나리오</a:t>
            </a:r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5039" y="3036780"/>
            <a:ext cx="164179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어플리케이션 분류체계</a:t>
            </a:r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24400" y="3036780"/>
            <a:ext cx="14077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맑은 고딕" pitchFamily="50" charset="-127"/>
              </a:defRPr>
            </a:lvl1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[IT 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카테고리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762001" y="2809741"/>
            <a:ext cx="6173380" cy="3495112"/>
          </a:xfrm>
          <a:prstGeom prst="roundRect">
            <a:avLst>
              <a:gd name="adj" fmla="val 5532"/>
            </a:avLst>
          </a:prstGeom>
          <a:noFill/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white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97336" y="2474275"/>
            <a:ext cx="1702710" cy="276999"/>
          </a:xfrm>
          <a:prstGeom prst="rect">
            <a:avLst/>
          </a:prstGeom>
          <a:solidFill>
            <a:srgbClr val="558ED5"/>
          </a:solidFill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sz="1200" dirty="0">
                <a:solidFill>
                  <a:schemeClr val="bg1"/>
                </a:solidFill>
              </a:rPr>
              <a:t>[ ITSM </a:t>
            </a:r>
            <a:r>
              <a:rPr lang="ko-KR" altLang="en-US" sz="1200" dirty="0">
                <a:solidFill>
                  <a:schemeClr val="bg1"/>
                </a:solidFill>
              </a:rPr>
              <a:t>기준정보 정의</a:t>
            </a:r>
            <a:r>
              <a:rPr lang="en-US" altLang="ko-KR" sz="1200" dirty="0">
                <a:solidFill>
                  <a:schemeClr val="bg1"/>
                </a:solidFill>
              </a:rPr>
              <a:t> ]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14971" y="4599996"/>
            <a:ext cx="12266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 IT </a:t>
            </a:r>
            <a:r>
              <a:rPr lang="ko-KR" altLang="en-US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서비스 </a:t>
            </a:r>
            <a:r>
              <a:rPr lang="en-US" altLang="ko-KR" sz="11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R&amp;R]</a:t>
            </a:r>
            <a:endParaRPr lang="ko-KR" altLang="en-US" sz="11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368" y="3347717"/>
            <a:ext cx="1505032" cy="1383084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325959" name="그룹 3325958"/>
          <p:cNvGrpSpPr/>
          <p:nvPr/>
        </p:nvGrpSpPr>
        <p:grpSpPr>
          <a:xfrm>
            <a:off x="2486907" y="5190064"/>
            <a:ext cx="1445954" cy="836137"/>
            <a:chOff x="990600" y="4953000"/>
            <a:chExt cx="1752599" cy="1066800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990600" y="52578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1447800" y="52578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>
            <a:xfrm>
              <a:off x="2438399" y="52578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7" name="직선 화살표 연결선 6"/>
            <p:cNvCxnSpPr>
              <a:stCxn id="5" idx="3"/>
              <a:endCxn id="21" idx="1"/>
            </p:cNvCxnSpPr>
            <p:nvPr/>
          </p:nvCxnSpPr>
          <p:spPr>
            <a:xfrm>
              <a:off x="1295400" y="5334000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21" idx="3"/>
              <a:endCxn id="22" idx="1"/>
            </p:cNvCxnSpPr>
            <p:nvPr/>
          </p:nvCxnSpPr>
          <p:spPr>
            <a:xfrm>
              <a:off x="1752600" y="5334000"/>
              <a:ext cx="685799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모서리가 둥근 직사각형 26"/>
            <p:cNvSpPr/>
            <p:nvPr/>
          </p:nvSpPr>
          <p:spPr>
            <a:xfrm>
              <a:off x="990600" y="58674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>
            <a:xfrm>
              <a:off x="1447800" y="58674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1956484" y="58674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0" name="직선 화살표 연결선 29"/>
            <p:cNvCxnSpPr>
              <a:stCxn id="27" idx="3"/>
              <a:endCxn id="28" idx="1"/>
            </p:cNvCxnSpPr>
            <p:nvPr/>
          </p:nvCxnSpPr>
          <p:spPr>
            <a:xfrm>
              <a:off x="1295400" y="5943600"/>
              <a:ext cx="1524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/>
            <p:cNvCxnSpPr>
              <a:stCxn id="28" idx="3"/>
              <a:endCxn id="29" idx="1"/>
            </p:cNvCxnSpPr>
            <p:nvPr/>
          </p:nvCxnSpPr>
          <p:spPr>
            <a:xfrm>
              <a:off x="1752599" y="5943600"/>
              <a:ext cx="203885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모서리가 둥근 직사각형 33"/>
            <p:cNvSpPr/>
            <p:nvPr/>
          </p:nvSpPr>
          <p:spPr>
            <a:xfrm>
              <a:off x="2438399" y="58674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35" name="직선 화살표 연결선 34"/>
            <p:cNvCxnSpPr>
              <a:stCxn id="29" idx="3"/>
              <a:endCxn id="34" idx="1"/>
            </p:cNvCxnSpPr>
            <p:nvPr/>
          </p:nvCxnSpPr>
          <p:spPr>
            <a:xfrm>
              <a:off x="2261284" y="5943600"/>
              <a:ext cx="177116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모서리가 둥근 직사각형 39"/>
            <p:cNvSpPr/>
            <p:nvPr/>
          </p:nvSpPr>
          <p:spPr>
            <a:xfrm>
              <a:off x="990600" y="49530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438399" y="49530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42" name="직선 화살표 연결선 41"/>
            <p:cNvCxnSpPr>
              <a:stCxn id="40" idx="3"/>
              <a:endCxn id="41" idx="1"/>
            </p:cNvCxnSpPr>
            <p:nvPr/>
          </p:nvCxnSpPr>
          <p:spPr>
            <a:xfrm>
              <a:off x="1295400" y="5029200"/>
              <a:ext cx="1142999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모서리가 둥근 직사각형 44"/>
            <p:cNvSpPr/>
            <p:nvPr/>
          </p:nvSpPr>
          <p:spPr>
            <a:xfrm>
              <a:off x="990600" y="55626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1981200" y="55626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2438399" y="5562600"/>
              <a:ext cx="304800" cy="1524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 dirty="0">
                <a:solidFill>
                  <a:prstClr val="white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endParaRPr>
            </a:p>
          </p:txBody>
        </p:sp>
        <p:cxnSp>
          <p:nvCxnSpPr>
            <p:cNvPr id="48" name="직선 화살표 연결선 47"/>
            <p:cNvCxnSpPr>
              <a:stCxn id="45" idx="3"/>
              <a:endCxn id="46" idx="1"/>
            </p:cNvCxnSpPr>
            <p:nvPr/>
          </p:nvCxnSpPr>
          <p:spPr>
            <a:xfrm>
              <a:off x="1295400" y="5638800"/>
              <a:ext cx="685800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>
              <a:stCxn id="46" idx="3"/>
              <a:endCxn id="47" idx="1"/>
            </p:cNvCxnSpPr>
            <p:nvPr/>
          </p:nvCxnSpPr>
          <p:spPr>
            <a:xfrm>
              <a:off x="2286000" y="5638800"/>
              <a:ext cx="152399" cy="0"/>
            </a:xfrm>
            <a:prstGeom prst="straightConnector1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45" y="4908821"/>
            <a:ext cx="2452223" cy="11173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045" y="3347717"/>
            <a:ext cx="2452223" cy="1157767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761" y="3417538"/>
            <a:ext cx="1215975" cy="2519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1D8175F-62D5-B0EA-4C0A-5B9D3FA8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509" y="2725067"/>
            <a:ext cx="1880110" cy="129256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3A8CA8F1-CB41-A1AE-0CC2-28786325D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3999" y="3407744"/>
            <a:ext cx="1978829" cy="11577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4E1DD51F-C868-4ADD-5617-6CC420655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9"/>
          <a:stretch/>
        </p:blipFill>
        <p:spPr bwMode="auto">
          <a:xfrm>
            <a:off x="8949524" y="4131117"/>
            <a:ext cx="1792125" cy="121805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78E71A38-35EF-85E2-17FC-88958B25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47"/>
          <a:stretch/>
        </p:blipFill>
        <p:spPr bwMode="auto">
          <a:xfrm>
            <a:off x="9501903" y="4872828"/>
            <a:ext cx="2161181" cy="155156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F4B917E-C909-4F92-F204-C921028C71C9}"/>
              </a:ext>
            </a:extLst>
          </p:cNvPr>
          <p:cNvSpPr txBox="1"/>
          <p:nvPr/>
        </p:nvSpPr>
        <p:spPr>
          <a:xfrm>
            <a:off x="7543800" y="2461652"/>
            <a:ext cx="75212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맑은 고딕" pitchFamily="50" charset="-127"/>
              </a:defRPr>
            </a:lvl1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[IT VOC]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1A5D3B-B56A-C166-DA71-D2CB5C386EA9}"/>
              </a:ext>
            </a:extLst>
          </p:cNvPr>
          <p:cNvSpPr txBox="1"/>
          <p:nvPr/>
        </p:nvSpPr>
        <p:spPr>
          <a:xfrm>
            <a:off x="9409692" y="3125074"/>
            <a:ext cx="13981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맑은 고딕" pitchFamily="50" charset="-127"/>
              </a:defRPr>
            </a:lvl1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[Change Request]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835C06-F48C-66C1-8C91-6BC292DC7EA1}"/>
              </a:ext>
            </a:extLst>
          </p:cNvPr>
          <p:cNvSpPr txBox="1"/>
          <p:nvPr/>
        </p:nvSpPr>
        <p:spPr>
          <a:xfrm>
            <a:off x="10182828" y="3855822"/>
            <a:ext cx="5613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맑은 고딕" pitchFamily="50" charset="-127"/>
              </a:defRPr>
            </a:lvl1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[CTS]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5" name="오른쪽 화살표 3325960">
            <a:extLst>
              <a:ext uri="{FF2B5EF4-FFF2-40B4-BE49-F238E27FC236}">
                <a16:creationId xmlns:a16="http://schemas.microsoft.com/office/drawing/2014/main" id="{43437503-F61B-4D05-4738-2B41D858DF25}"/>
              </a:ext>
            </a:extLst>
          </p:cNvPr>
          <p:cNvSpPr/>
          <p:nvPr/>
        </p:nvSpPr>
        <p:spPr>
          <a:xfrm>
            <a:off x="7050550" y="4241107"/>
            <a:ext cx="358107" cy="78130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3175" algn="ctr">
            <a:noFill/>
            <a:round/>
            <a:headEnd/>
            <a:tailEnd/>
          </a:ln>
        </p:spPr>
        <p:txBody>
          <a:bodyPr/>
          <a:lstStyle/>
          <a:p>
            <a:endParaRPr lang="ko-KR" altLang="en-US" sz="11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858978-4E6B-07E7-2D4C-80D7FBF3405F}"/>
              </a:ext>
            </a:extLst>
          </p:cNvPr>
          <p:cNvSpPr txBox="1"/>
          <p:nvPr/>
        </p:nvSpPr>
        <p:spPr>
          <a:xfrm>
            <a:off x="10738659" y="4609338"/>
            <a:ext cx="9845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100">
                <a:solidFill>
                  <a:srgbClr val="1493D2"/>
                </a:solidFill>
                <a:latin typeface="맑은 고딕" pitchFamily="50" charset="-127"/>
              </a:defRPr>
            </a:lvl1pPr>
          </a:lstStyle>
          <a:p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만족도 조사</a:t>
            </a:r>
            <a:r>
              <a:rPr lang="en-US" altLang="ko-KR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826583B6-0BA3-4336-9284-0E379DC284A3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51" name="모서리가 둥근 직사각형 52">
              <a:extLst>
                <a:ext uri="{FF2B5EF4-FFF2-40B4-BE49-F238E27FC236}">
                  <a16:creationId xmlns:a16="http://schemas.microsoft.com/office/drawing/2014/main" id="{2226BF37-8EC1-4280-AFB2-3B0D5B980EDC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CD5B92F6-2E98-4617-844E-1B162D3A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483" y="1038225"/>
              <a:ext cx="626954" cy="6269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1207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9AAB8A3-295B-D7BE-B7E9-A00C1B4F4EF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23937" r="10535" b="17263"/>
          <a:stretch/>
        </p:blipFill>
        <p:spPr>
          <a:xfrm>
            <a:off x="533400" y="2837656"/>
            <a:ext cx="3409014" cy="2538748"/>
          </a:xfrm>
          <a:prstGeom prst="rect">
            <a:avLst/>
          </a:prstGeom>
        </p:spPr>
      </p:pic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외부 시스템 연동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/>
              <a:t>기업 내 타 시스템과의 연동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사내 정보 시스템과의 데이터 </a:t>
            </a:r>
            <a:r>
              <a:rPr lang="en-US" altLang="ko-KR" dirty="0"/>
              <a:t>IF </a:t>
            </a:r>
            <a:r>
              <a:rPr lang="ko-KR" altLang="en-US" dirty="0"/>
              <a:t>연동</a:t>
            </a:r>
            <a:r>
              <a:rPr lang="en-US" altLang="ko-KR" dirty="0"/>
              <a:t>(DB Link or</a:t>
            </a:r>
            <a:r>
              <a:rPr lang="ko-KR" altLang="en-US" dirty="0"/>
              <a:t> </a:t>
            </a:r>
            <a:r>
              <a:rPr lang="en-US" altLang="ko-KR" dirty="0"/>
              <a:t>RestAPI </a:t>
            </a:r>
            <a:r>
              <a:rPr lang="ko-KR" altLang="en-US" dirty="0"/>
              <a:t>방식</a:t>
            </a:r>
            <a:r>
              <a:rPr lang="en-US" altLang="ko-KR" dirty="0"/>
              <a:t>)</a:t>
            </a:r>
            <a:r>
              <a:rPr lang="ko-KR" altLang="en-US" dirty="0"/>
              <a:t> 또는 </a:t>
            </a:r>
            <a:r>
              <a:rPr lang="en-US" altLang="ko-KR" dirty="0"/>
              <a:t>URL </a:t>
            </a:r>
            <a:r>
              <a:rPr lang="ko-KR" altLang="en-US" dirty="0"/>
              <a:t>기반 화면 연동이</a:t>
            </a:r>
            <a:r>
              <a:rPr lang="en-US" altLang="ko-KR" dirty="0"/>
              <a:t> </a:t>
            </a:r>
            <a:r>
              <a:rPr lang="ko-KR" altLang="en-US" dirty="0"/>
              <a:t>용이합니다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 (</a:t>
            </a:r>
            <a:r>
              <a:rPr lang="ko-KR" altLang="en-US" dirty="0">
                <a:sym typeface="Wingdings" pitchFamily="2" charset="2"/>
              </a:rPr>
              <a:t>예</a:t>
            </a:r>
            <a:r>
              <a:rPr lang="en-US" altLang="ko-KR" dirty="0">
                <a:sym typeface="Wingdings" pitchFamily="2" charset="2"/>
              </a:rPr>
              <a:t>: ERP Transaction </a:t>
            </a:r>
            <a:r>
              <a:rPr lang="ko-KR" altLang="en-US" dirty="0">
                <a:sym typeface="Wingdings" pitchFamily="2" charset="2"/>
              </a:rPr>
              <a:t>양 방향 연계</a:t>
            </a:r>
            <a:r>
              <a:rPr lang="en-US" altLang="ko-KR" dirty="0">
                <a:sym typeface="Wingdings" pitchFamily="2" charset="2"/>
              </a:rPr>
              <a:t>,  BI Dashboard or Report)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연계 </a:t>
            </a:r>
            <a:r>
              <a:rPr lang="en-US" altLang="ko-KR" dirty="0">
                <a:sym typeface="Wingdings" pitchFamily="2" charset="2"/>
              </a:rPr>
              <a:t>OLM </a:t>
            </a:r>
            <a:r>
              <a:rPr lang="ko-KR" altLang="en-US" dirty="0">
                <a:sym typeface="Wingdings" pitchFamily="2" charset="2"/>
              </a:rPr>
              <a:t>화면 주요 </a:t>
            </a:r>
            <a:r>
              <a:rPr lang="en-US" altLang="ko-KR" dirty="0">
                <a:sym typeface="Wingdings" pitchFamily="2" charset="2"/>
              </a:rPr>
              <a:t>Contents : </a:t>
            </a:r>
            <a:r>
              <a:rPr lang="ko-KR" altLang="en-US" dirty="0">
                <a:sym typeface="Wingdings" pitchFamily="2" charset="2"/>
              </a:rPr>
              <a:t>트랜잭션 개요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시스템 매뉴얼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관련 프로세스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지표 </a:t>
            </a:r>
            <a:r>
              <a:rPr lang="ko-KR" altLang="en-US" dirty="0" err="1">
                <a:sym typeface="Wingdings" pitchFamily="2" charset="2"/>
              </a:rPr>
              <a:t>산출식</a:t>
            </a:r>
            <a:r>
              <a:rPr lang="ko-KR" altLang="en-US" dirty="0">
                <a:sym typeface="Wingdings" pitchFamily="2" charset="2"/>
              </a:rPr>
              <a:t> </a:t>
            </a:r>
            <a:r>
              <a:rPr lang="en-US" altLang="ko-KR" dirty="0">
                <a:sym typeface="Wingdings" pitchFamily="2" charset="2"/>
              </a:rPr>
              <a:t>, Q&amp;A </a:t>
            </a:r>
            <a:r>
              <a:rPr lang="ko-KR" altLang="en-US" dirty="0">
                <a:sym typeface="Wingdings" pitchFamily="2" charset="2"/>
              </a:rPr>
              <a:t>게시판 등</a:t>
            </a:r>
            <a:endParaRPr lang="en-US" altLang="ko-KR" dirty="0">
              <a:sym typeface="Wingdings" pitchFamily="2" charset="2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CB1115-B12F-97B8-5508-FA7DB6F5D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568" y="3077131"/>
            <a:ext cx="2987232" cy="171639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8" name="TextBox 37"/>
          <p:cNvSpPr txBox="1"/>
          <p:nvPr/>
        </p:nvSpPr>
        <p:spPr>
          <a:xfrm>
            <a:off x="1752600" y="2719569"/>
            <a:ext cx="9268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[ERP </a:t>
            </a:r>
            <a:r>
              <a:rPr lang="ko-KR" altLang="en-US" sz="12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</a:t>
            </a:r>
            <a:r>
              <a:rPr lang="en-US" altLang="ko-KR" sz="12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sz="12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23937" r="10535" b="17263"/>
          <a:stretch/>
        </p:blipFill>
        <p:spPr>
          <a:xfrm>
            <a:off x="4419600" y="2837656"/>
            <a:ext cx="3409014" cy="253874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9374660" y="2719569"/>
            <a:ext cx="9885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[BI Report]</a:t>
            </a:r>
            <a:endParaRPr lang="ko-KR" altLang="en-US" sz="12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09" t="23937" r="10535" b="17263"/>
          <a:stretch/>
        </p:blipFill>
        <p:spPr>
          <a:xfrm>
            <a:off x="8146367" y="2837656"/>
            <a:ext cx="3409014" cy="2538748"/>
          </a:xfrm>
          <a:prstGeom prst="rect">
            <a:avLst/>
          </a:prstGeom>
        </p:spPr>
      </p:pic>
      <p:sp>
        <p:nvSpPr>
          <p:cNvPr id="44" name="직사각형 43"/>
          <p:cNvSpPr/>
          <p:nvPr/>
        </p:nvSpPr>
        <p:spPr>
          <a:xfrm>
            <a:off x="6410402" y="3309592"/>
            <a:ext cx="525258" cy="247521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19050">
            <a:solidFill>
              <a:srgbClr val="0066FF"/>
            </a:solidFill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909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704764" y="4058366"/>
            <a:ext cx="525258" cy="123761"/>
          </a:xfrm>
          <a:prstGeom prst="rect">
            <a:avLst/>
          </a:prstGeom>
          <a:solidFill>
            <a:schemeClr val="tx2">
              <a:lumMod val="40000"/>
              <a:lumOff val="60000"/>
              <a:alpha val="32000"/>
            </a:schemeClr>
          </a:solidFill>
          <a:ln w="19050">
            <a:solidFill>
              <a:srgbClr val="0066FF"/>
            </a:solidFill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3149565" y="3235595"/>
            <a:ext cx="584235" cy="193118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727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3202114" y="3259436"/>
            <a:ext cx="46326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 Bold" pitchFamily="34" charset="-127"/>
                <a:ea typeface="나눔스퀘어OTF Bold" pitchFamily="34" charset="-127"/>
              </a:defRPr>
            </a:lvl1pPr>
          </a:lstStyle>
          <a:p>
            <a:r>
              <a:rPr lang="en-US" altLang="ko-KR" sz="1100" dirty="0">
                <a:solidFill>
                  <a:prstClr val="black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Manual</a:t>
            </a:r>
            <a:endParaRPr lang="ko-KR" altLang="en-US" sz="1100" dirty="0">
              <a:solidFill>
                <a:prstClr val="black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2" name="꺾인 연결선 51"/>
          <p:cNvCxnSpPr>
            <a:cxnSpLocks/>
          </p:cNvCxnSpPr>
          <p:nvPr/>
        </p:nvCxnSpPr>
        <p:spPr>
          <a:xfrm rot="10800000" flipV="1">
            <a:off x="3677125" y="4102138"/>
            <a:ext cx="1131704" cy="262629"/>
          </a:xfrm>
          <a:prstGeom prst="bentConnector3">
            <a:avLst>
              <a:gd name="adj1" fmla="val 50000"/>
            </a:avLst>
          </a:prstGeom>
          <a:ln w="19050">
            <a:solidFill>
              <a:srgbClr val="0066FF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730" y="3059897"/>
            <a:ext cx="2944753" cy="17163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67217" y="3375600"/>
            <a:ext cx="7809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FF0000"/>
                </a:solidFill>
                <a:ea typeface="나눔스퀘어OTF" panose="020B0600000101010101" pitchFamily="34" charset="-127"/>
              </a:rPr>
              <a:t>Inbound </a:t>
            </a:r>
            <a:br>
              <a:rPr lang="en-US" altLang="ko-KR" sz="1100" dirty="0">
                <a:solidFill>
                  <a:srgbClr val="FF0000"/>
                </a:solidFill>
                <a:ea typeface="나눔스퀘어OTF" panose="020B0600000101010101" pitchFamily="34" charset="-127"/>
              </a:rPr>
            </a:br>
            <a:r>
              <a:rPr lang="en-US" altLang="ko-KR" sz="1100" dirty="0">
                <a:solidFill>
                  <a:srgbClr val="FF0000"/>
                </a:solidFill>
                <a:ea typeface="나눔스퀘어OTF" panose="020B0600000101010101" pitchFamily="34" charset="-127"/>
              </a:rPr>
              <a:t>Link</a:t>
            </a:r>
            <a:endParaRPr lang="ko-KR" altLang="en-US" sz="1100" dirty="0">
              <a:solidFill>
                <a:srgbClr val="FF0000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731849" y="4446401"/>
            <a:ext cx="85953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rgbClr val="558ED5"/>
                </a:solidFill>
                <a:ea typeface="나눔스퀘어OTF" panose="020B0600000101010101" pitchFamily="34" charset="-127"/>
              </a:rPr>
              <a:t>Outbound</a:t>
            </a:r>
            <a:br>
              <a:rPr lang="en-US" altLang="ko-KR" sz="1100" dirty="0">
                <a:solidFill>
                  <a:srgbClr val="558ED5"/>
                </a:solidFill>
                <a:ea typeface="나눔스퀘어OTF" panose="020B0600000101010101" pitchFamily="34" charset="-127"/>
              </a:rPr>
            </a:br>
            <a:r>
              <a:rPr lang="en-US" altLang="ko-KR" sz="1100" dirty="0">
                <a:solidFill>
                  <a:srgbClr val="558ED5"/>
                </a:solidFill>
                <a:ea typeface="나눔스퀘어OTF" panose="020B0600000101010101" pitchFamily="34" charset="-127"/>
              </a:rPr>
              <a:t> Link</a:t>
            </a:r>
            <a:endParaRPr lang="ko-KR" altLang="en-US" sz="1100" dirty="0">
              <a:solidFill>
                <a:srgbClr val="558ED5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CA767E-A7CA-1FA5-53ED-43542357287D}"/>
              </a:ext>
            </a:extLst>
          </p:cNvPr>
          <p:cNvSpPr txBox="1"/>
          <p:nvPr/>
        </p:nvSpPr>
        <p:spPr>
          <a:xfrm>
            <a:off x="7672705" y="2990575"/>
            <a:ext cx="62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ea typeface="나눔스퀘어OTF" panose="020B0600000101010101" pitchFamily="34" charset="-127"/>
              </a:rPr>
              <a:t>BI </a:t>
            </a:r>
          </a:p>
          <a:p>
            <a:r>
              <a:rPr lang="en-US" altLang="ko-KR" dirty="0">
                <a:ea typeface="나눔스퀘어OTF" panose="020B0600000101010101" pitchFamily="34" charset="-127"/>
              </a:rPr>
              <a:t>Report</a:t>
            </a:r>
            <a:endParaRPr lang="ko-KR" altLang="en-US" dirty="0">
              <a:ea typeface="나눔스퀘어OTF" panose="020B0600000101010101" pitchFamily="34" charset="-127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35A68C3-1449-332C-9352-CC7EE26A7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522" y="3068514"/>
            <a:ext cx="2987534" cy="17336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4034D2-0CD9-E76D-99D9-7FE082835002}"/>
              </a:ext>
            </a:extLst>
          </p:cNvPr>
          <p:cNvSpPr txBox="1"/>
          <p:nvPr/>
        </p:nvSpPr>
        <p:spPr>
          <a:xfrm>
            <a:off x="5733745" y="2685256"/>
            <a:ext cx="8194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[SFOLM]</a:t>
            </a:r>
            <a:endParaRPr lang="ko-KR" altLang="en-US" sz="120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287785F-2A05-8DB8-B74B-F79FEB66484E}"/>
              </a:ext>
            </a:extLst>
          </p:cNvPr>
          <p:cNvCxnSpPr>
            <a:cxnSpLocks/>
          </p:cNvCxnSpPr>
          <p:nvPr/>
        </p:nvCxnSpPr>
        <p:spPr>
          <a:xfrm>
            <a:off x="3731849" y="3378179"/>
            <a:ext cx="999584" cy="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arrow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3B7A4EB-F28B-DABD-2EE3-43C30C76205F}"/>
              </a:ext>
            </a:extLst>
          </p:cNvPr>
          <p:cNvCxnSpPr>
            <a:cxnSpLocks/>
          </p:cNvCxnSpPr>
          <p:nvPr/>
        </p:nvCxnSpPr>
        <p:spPr>
          <a:xfrm>
            <a:off x="7075559" y="4182127"/>
            <a:ext cx="1282946" cy="0"/>
          </a:xfrm>
          <a:prstGeom prst="straightConnector1">
            <a:avLst/>
          </a:prstGeom>
          <a:ln w="19050">
            <a:solidFill>
              <a:srgbClr val="0066FF"/>
            </a:solidFill>
            <a:prstDash val="sysDot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108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987ACFD-C796-43BE-951A-FBF19CDA7ED6}"/>
              </a:ext>
            </a:extLst>
          </p:cNvPr>
          <p:cNvGrpSpPr/>
          <p:nvPr/>
        </p:nvGrpSpPr>
        <p:grpSpPr>
          <a:xfrm>
            <a:off x="1447800" y="1829284"/>
            <a:ext cx="8929992" cy="4742171"/>
            <a:chOff x="543655" y="1929669"/>
            <a:chExt cx="8674967" cy="4606743"/>
          </a:xfrm>
        </p:grpSpPr>
        <p:pic>
          <p:nvPicPr>
            <p:cNvPr id="98" name="그림 97"/>
            <p:cNvPicPr>
              <a:picLocks noChangeAspect="1"/>
            </p:cNvPicPr>
            <p:nvPr/>
          </p:nvPicPr>
          <p:blipFill rotWithShape="1">
            <a:blip r:embed="rId3" cstate="print"/>
            <a:srcRect b="4950"/>
            <a:stretch/>
          </p:blipFill>
          <p:spPr>
            <a:xfrm>
              <a:off x="543655" y="4305018"/>
              <a:ext cx="4468165" cy="2226692"/>
            </a:xfrm>
            <a:prstGeom prst="rect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8999" y="1929669"/>
              <a:ext cx="4029623" cy="222330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188999" y="4309720"/>
              <a:ext cx="4029623" cy="2226692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55" y="1951728"/>
              <a:ext cx="4483033" cy="2192121"/>
            </a:xfrm>
            <a:prstGeom prst="rect">
              <a:avLst/>
            </a:prstGeom>
            <a:noFill/>
            <a:ln w="9525">
              <a:solidFill>
                <a:schemeClr val="bg1">
                  <a:lumMod val="75000"/>
                </a:schemeClr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프로세스 포탈 화면 구성</a:t>
            </a:r>
            <a:r>
              <a:rPr lang="en-US" altLang="ko-KR" b="1" dirty="0"/>
              <a:t>(1/3)</a:t>
            </a:r>
          </a:p>
          <a:p>
            <a:pPr lvl="1"/>
            <a:r>
              <a:rPr lang="ko-KR" altLang="en-US" dirty="0"/>
              <a:t>고객 사별 관리 콘텐츠와 서비스에 따라 메인 화면을 구성하여 커스토마이징 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메인 화면에 필요한 다양한 서브 화면 및 기능을 템플릿으로 제공합니다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커스토마이징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0272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커스토마이징</a:t>
            </a:r>
            <a:endParaRPr lang="ko-KR" altLang="en-US" dirty="0"/>
          </a:p>
          <a:p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814625"/>
          </a:xfrm>
        </p:spPr>
        <p:txBody>
          <a:bodyPr/>
          <a:lstStyle/>
          <a:p>
            <a:r>
              <a:rPr lang="ko-KR" altLang="en-US" b="1" dirty="0"/>
              <a:t>사용자 그룹 별 </a:t>
            </a:r>
            <a:r>
              <a:rPr lang="en-US" altLang="ko-KR" b="1" dirty="0"/>
              <a:t>UI </a:t>
            </a:r>
            <a:r>
              <a:rPr lang="ko-KR" altLang="en-US" b="1" dirty="0"/>
              <a:t>커스토마이징</a:t>
            </a:r>
            <a:r>
              <a:rPr lang="en-US" altLang="ko-KR" b="1" dirty="0"/>
              <a:t>(2/3)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전통적인 프로세스 모델링 기능과 웹 </a:t>
            </a:r>
            <a:r>
              <a:rPr lang="en-US" altLang="ko-KR" dirty="0">
                <a:sym typeface="Wingdings" pitchFamily="2" charset="2"/>
              </a:rPr>
              <a:t>UI </a:t>
            </a:r>
            <a:r>
              <a:rPr lang="ko-KR" altLang="en-US" dirty="0">
                <a:sym typeface="Wingdings" pitchFamily="2" charset="2"/>
              </a:rPr>
              <a:t>기술을 조합하여 최적의 프로세스 가시화 및 </a:t>
            </a:r>
            <a:r>
              <a:rPr lang="en-US" altLang="ko-KR" dirty="0">
                <a:sym typeface="Wingdings" pitchFamily="2" charset="2"/>
              </a:rPr>
              <a:t>UI</a:t>
            </a:r>
            <a:r>
              <a:rPr lang="ko-KR" altLang="en-US" dirty="0">
                <a:sym typeface="Wingdings" pitchFamily="2" charset="2"/>
              </a:rPr>
              <a:t>를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구현할 수 있습니다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14" y="2169490"/>
            <a:ext cx="2999356" cy="131078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7" y="2160759"/>
            <a:ext cx="2404257" cy="140665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17" y="3571347"/>
            <a:ext cx="3876383" cy="1425307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04" y="5019147"/>
            <a:ext cx="3404431" cy="1656291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09" y="3375526"/>
            <a:ext cx="4066161" cy="176576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2ED68E-2A8C-BEE0-322F-BBA6A402E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412" y="4780402"/>
            <a:ext cx="3173763" cy="1864780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029F451-F922-4983-834D-66086863247D}"/>
              </a:ext>
            </a:extLst>
          </p:cNvPr>
          <p:cNvCxnSpPr>
            <a:cxnSpLocks/>
          </p:cNvCxnSpPr>
          <p:nvPr/>
        </p:nvCxnSpPr>
        <p:spPr>
          <a:xfrm>
            <a:off x="5943600" y="1737846"/>
            <a:ext cx="0" cy="49860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20FD6-2E2B-9B8D-13EC-0B20143CD714}"/>
              </a:ext>
            </a:extLst>
          </p:cNvPr>
          <p:cNvSpPr/>
          <p:nvPr/>
        </p:nvSpPr>
        <p:spPr>
          <a:xfrm>
            <a:off x="767104" y="1777239"/>
            <a:ext cx="1700482" cy="27699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전문 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Editor 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용 화면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D7D7BFA-C5F6-6351-1B51-468A01E050DD}"/>
              </a:ext>
            </a:extLst>
          </p:cNvPr>
          <p:cNvSpPr/>
          <p:nvPr/>
        </p:nvSpPr>
        <p:spPr>
          <a:xfrm>
            <a:off x="6510414" y="1770856"/>
            <a:ext cx="2133597" cy="27699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조회 중심 일반 현업 용 화면</a:t>
            </a:r>
            <a:r>
              <a:rPr lang="en-US" altLang="ko-KR" sz="120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22031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커스토마이징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>
                <a:sym typeface="Wingdings" pitchFamily="2" charset="2"/>
              </a:rPr>
              <a:t>사용자 역할에 따른 개인화 페이지 구성</a:t>
            </a:r>
            <a:r>
              <a:rPr lang="en-US" altLang="ko-KR" b="1" dirty="0">
                <a:sym typeface="Wingdings" pitchFamily="2" charset="2"/>
              </a:rPr>
              <a:t>(3/3)</a:t>
            </a:r>
          </a:p>
          <a:p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10" y="1389856"/>
            <a:ext cx="9476953" cy="4953001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52545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회사소개</a:t>
            </a:r>
          </a:p>
        </p:txBody>
      </p:sp>
      <p:sp>
        <p:nvSpPr>
          <p:cNvPr id="67" name="텍스트 개체 틀 5"/>
          <p:cNvSpPr>
            <a:spLocks noGrp="1"/>
          </p:cNvSpPr>
          <p:nvPr>
            <p:ph type="body" sz="quarter" idx="12"/>
          </p:nvPr>
        </p:nvSpPr>
        <p:spPr>
          <a:xfrm>
            <a:off x="1199647" y="1466056"/>
            <a:ext cx="4503765" cy="4800600"/>
          </a:xfrm>
        </p:spPr>
        <p:txBody>
          <a:bodyPr/>
          <a:lstStyle/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대표이사</a:t>
            </a:r>
            <a:r>
              <a:rPr lang="en-US" altLang="ko-KR" sz="1400" dirty="0"/>
              <a:t>: </a:t>
            </a:r>
            <a:r>
              <a:rPr lang="ko-KR" altLang="en-US" sz="1400" dirty="0"/>
              <a:t>이승기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/>
              <a:t>사업영역</a:t>
            </a:r>
            <a:r>
              <a:rPr lang="en-US" altLang="ko-KR" sz="1400" dirty="0"/>
              <a:t>: BPM </a:t>
            </a:r>
            <a:r>
              <a:rPr lang="ko-KR" altLang="en-US" sz="1400" dirty="0"/>
              <a:t>솔루션 판매 및 컨설팅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2005</a:t>
            </a:r>
            <a:r>
              <a:rPr lang="ko-KR" altLang="en-US" sz="1400" dirty="0"/>
              <a:t>년 독일 </a:t>
            </a:r>
            <a:r>
              <a:rPr lang="en-US" altLang="ko-KR" sz="1400" dirty="0"/>
              <a:t>Software AG</a:t>
            </a:r>
            <a:r>
              <a:rPr lang="ko-KR" altLang="en-US" sz="1400" dirty="0"/>
              <a:t>사와 </a:t>
            </a:r>
            <a:r>
              <a:rPr lang="en-US" altLang="ko-KR" sz="1400" dirty="0"/>
              <a:t>ARIS VAR </a:t>
            </a:r>
            <a:r>
              <a:rPr lang="ko-KR" altLang="en-US" sz="1400" dirty="0"/>
              <a:t>계약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2006</a:t>
            </a:r>
            <a:r>
              <a:rPr lang="ko-KR" altLang="en-US" sz="1400" dirty="0"/>
              <a:t>년 </a:t>
            </a:r>
            <a:r>
              <a:rPr lang="en-US" altLang="ko-KR" sz="1400" dirty="0"/>
              <a:t>KEB </a:t>
            </a:r>
            <a:r>
              <a:rPr lang="ko-KR" altLang="en-US" sz="1400" dirty="0"/>
              <a:t>은행 운영리스크 </a:t>
            </a:r>
            <a:r>
              <a:rPr lang="en-US" altLang="ko-KR" sz="1400" dirty="0"/>
              <a:t>ARIS</a:t>
            </a:r>
            <a:r>
              <a:rPr lang="ko-KR" altLang="en-US" sz="1400" dirty="0"/>
              <a:t> 적용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2007</a:t>
            </a:r>
            <a:r>
              <a:rPr lang="ko-KR" altLang="en-US" sz="1400" dirty="0"/>
              <a:t>년 삼성전자 </a:t>
            </a:r>
            <a:r>
              <a:rPr lang="en-US" altLang="ko-KR" sz="1400" dirty="0"/>
              <a:t>GERP ARIS/PPM</a:t>
            </a:r>
            <a:r>
              <a:rPr lang="ko-KR" altLang="en-US" sz="1400" dirty="0"/>
              <a:t> 솔루션 컨설팅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2010</a:t>
            </a:r>
            <a:r>
              <a:rPr lang="ko-KR" altLang="en-US" sz="1400" dirty="0"/>
              <a:t>년 삼성</a:t>
            </a:r>
            <a:r>
              <a:rPr lang="en-US" altLang="ko-KR" sz="1400" dirty="0"/>
              <a:t>SDI GERP ARIS </a:t>
            </a:r>
            <a:r>
              <a:rPr lang="ko-KR" altLang="en-US" sz="1400" dirty="0"/>
              <a:t>솔루션 컨설팅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2012</a:t>
            </a:r>
            <a:r>
              <a:rPr lang="ko-KR" altLang="en-US" sz="1400" dirty="0"/>
              <a:t>년 연구소 설립 및 </a:t>
            </a:r>
            <a:r>
              <a:rPr lang="en-US" altLang="ko-KR" sz="1400" dirty="0"/>
              <a:t>SFOLM </a:t>
            </a:r>
            <a:r>
              <a:rPr lang="ko-KR" altLang="en-US" sz="1400" dirty="0"/>
              <a:t>개발 착수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2013</a:t>
            </a:r>
            <a:r>
              <a:rPr lang="ko-KR" altLang="en-US" sz="1400" dirty="0"/>
              <a:t>년 데이터 구조 통합방법 특허 취득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2013</a:t>
            </a:r>
            <a:r>
              <a:rPr lang="ko-KR" altLang="en-US" sz="1400" dirty="0"/>
              <a:t>년 </a:t>
            </a:r>
            <a:r>
              <a:rPr lang="en-US" altLang="ko-KR" sz="1400" dirty="0"/>
              <a:t>SFOLM Version 1.0 </a:t>
            </a:r>
            <a:r>
              <a:rPr lang="ko-KR" altLang="en-US" sz="1400" dirty="0"/>
              <a:t>출시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2015</a:t>
            </a:r>
            <a:r>
              <a:rPr lang="ko-KR" altLang="en-US" sz="1400" dirty="0"/>
              <a:t>년 </a:t>
            </a:r>
            <a:r>
              <a:rPr lang="en-US" altLang="ko-KR" sz="1400" dirty="0"/>
              <a:t>SFOLM Version 2.0 </a:t>
            </a:r>
            <a:r>
              <a:rPr lang="ko-KR" altLang="en-US" sz="1400" dirty="0"/>
              <a:t>출시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2016</a:t>
            </a:r>
            <a:r>
              <a:rPr lang="ko-KR" altLang="en-US" sz="1400" dirty="0"/>
              <a:t>년 </a:t>
            </a:r>
            <a:r>
              <a:rPr lang="en-US" altLang="ko-KR" sz="1400" dirty="0"/>
              <a:t>SFITSM Version 1.0 </a:t>
            </a:r>
            <a:r>
              <a:rPr lang="ko-KR" altLang="en-US" sz="1400" dirty="0"/>
              <a:t>출시</a:t>
            </a:r>
            <a:endParaRPr lang="en-US" altLang="ko-KR" sz="1400" dirty="0"/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2019</a:t>
            </a:r>
            <a:r>
              <a:rPr lang="ko-KR" altLang="en-US" sz="1400" dirty="0"/>
              <a:t>년 </a:t>
            </a:r>
            <a:r>
              <a:rPr lang="en-US" altLang="ko-KR" sz="1400" dirty="0"/>
              <a:t>SFOLM Version 3.0 </a:t>
            </a:r>
            <a:r>
              <a:rPr lang="ko-KR" altLang="en-US" sz="1400" dirty="0"/>
              <a:t>출시</a:t>
            </a:r>
            <a:r>
              <a:rPr lang="en-US" altLang="ko-KR" sz="1400" dirty="0"/>
              <a:t> </a:t>
            </a:r>
          </a:p>
          <a:p>
            <a:pPr marL="259740" indent="-25974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/>
              <a:t>2024</a:t>
            </a:r>
            <a:r>
              <a:rPr lang="ko-KR" altLang="en-US" sz="1400" dirty="0"/>
              <a:t>년 </a:t>
            </a:r>
            <a:r>
              <a:rPr lang="en-US" altLang="ko-KR" sz="1400" dirty="0"/>
              <a:t>AIOLM </a:t>
            </a:r>
            <a:r>
              <a:rPr lang="ko-KR" altLang="en-US" sz="1400" dirty="0"/>
              <a:t>개발 착수</a:t>
            </a:r>
            <a:endParaRPr lang="en-US" altLang="ko-KR" sz="1400" dirty="0"/>
          </a:p>
        </p:txBody>
      </p:sp>
      <p:sp>
        <p:nvSpPr>
          <p:cNvPr id="68" name="Oval 9"/>
          <p:cNvSpPr>
            <a:spLocks noChangeArrowheads="1"/>
          </p:cNvSpPr>
          <p:nvPr/>
        </p:nvSpPr>
        <p:spPr bwMode="auto">
          <a:xfrm>
            <a:off x="7671649" y="2503137"/>
            <a:ext cx="2354106" cy="2339770"/>
          </a:xfrm>
          <a:prstGeom prst="ellipse">
            <a:avLst/>
          </a:prstGeom>
          <a:solidFill>
            <a:srgbClr val="0070C0"/>
          </a:solidFill>
          <a:ln w="12700" algn="ctr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kumimoji="0" lang="ko-KR" altLang="en-US" sz="1600" kern="0" dirty="0">
              <a:solidFill>
                <a:srgbClr val="2D7E9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8244529" y="3527647"/>
            <a:ext cx="2354281" cy="2339770"/>
          </a:xfrm>
          <a:prstGeom prst="ellipse">
            <a:avLst/>
          </a:prstGeom>
          <a:solidFill>
            <a:srgbClr val="1493D2">
              <a:alpha val="48000"/>
            </a:srgbClr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</a:pPr>
            <a:endParaRPr kumimoji="0" lang="ko-KR" altLang="en-US" sz="1600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1" name="Oval 8"/>
          <p:cNvSpPr>
            <a:spLocks noChangeArrowheads="1"/>
          </p:cNvSpPr>
          <p:nvPr/>
        </p:nvSpPr>
        <p:spPr bwMode="auto">
          <a:xfrm>
            <a:off x="7010400" y="3527647"/>
            <a:ext cx="2354281" cy="2339770"/>
          </a:xfrm>
          <a:prstGeom prst="ellipse">
            <a:avLst/>
          </a:prstGeom>
          <a:solidFill>
            <a:srgbClr val="1493D2">
              <a:alpha val="71000"/>
            </a:srgbClr>
          </a:solidFill>
          <a:ln w="12700" algn="ctr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 algn="ctr" fontAlgn="auto" latinLnBrk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kumimoji="0" lang="ko-KR" altLang="en-US" sz="1600" kern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2" name="Text Box 10"/>
          <p:cNvSpPr txBox="1">
            <a:spLocks noChangeArrowheads="1"/>
          </p:cNvSpPr>
          <p:nvPr/>
        </p:nvSpPr>
        <p:spPr bwMode="auto">
          <a:xfrm>
            <a:off x="7244200" y="4577756"/>
            <a:ext cx="800608" cy="650181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none" lIns="0" tIns="16362" rIns="0" bIns="16362" anchor="ctr"/>
          <a:lstStyle/>
          <a:p>
            <a:pPr algn="ctr" fontAlgn="auto" latinLnBrk="0">
              <a:spcBef>
                <a:spcPts val="0"/>
              </a:spcBef>
              <a:spcAft>
                <a:spcPct val="10000"/>
              </a:spcAft>
              <a:defRPr/>
            </a:pPr>
            <a:r>
              <a:rPr kumimoji="0" lang="de-DE" altLang="ko-KR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BPM</a:t>
            </a:r>
          </a:p>
          <a:p>
            <a:pPr algn="ctr" fontAlgn="auto" latinLnBrk="0">
              <a:spcBef>
                <a:spcPts val="0"/>
              </a:spcBef>
              <a:spcAft>
                <a:spcPct val="10000"/>
              </a:spcAft>
              <a:defRPr/>
            </a:pPr>
            <a:r>
              <a:rPr kumimoji="0" lang="ko-KR" altLang="en-US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컨설팅</a:t>
            </a:r>
            <a:endParaRPr kumimoji="0" lang="ko-KR" altLang="de-DE" sz="1600" kern="0" dirty="0">
              <a:solidFill>
                <a:schemeClr val="bg1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3" name="Text Box 11"/>
          <p:cNvSpPr txBox="1">
            <a:spLocks noChangeArrowheads="1"/>
          </p:cNvSpPr>
          <p:nvPr/>
        </p:nvSpPr>
        <p:spPr bwMode="auto">
          <a:xfrm>
            <a:off x="8250118" y="2847669"/>
            <a:ext cx="1169114" cy="525486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0" tIns="16362" rIns="0" bIns="16362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ct val="10000"/>
              </a:spcAft>
              <a:defRPr/>
            </a:pPr>
            <a:r>
              <a:rPr kumimoji="0" lang="ko-KR" altLang="en-US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솔루션 </a:t>
            </a:r>
            <a:br>
              <a:rPr kumimoji="0" lang="en-US" altLang="ko-KR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kumimoji="0" lang="ko-KR" altLang="en-US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및 판매 </a:t>
            </a:r>
          </a:p>
        </p:txBody>
      </p:sp>
      <p:sp>
        <p:nvSpPr>
          <p:cNvPr id="74" name="Text Box 12"/>
          <p:cNvSpPr txBox="1">
            <a:spLocks noChangeArrowheads="1"/>
          </p:cNvSpPr>
          <p:nvPr/>
        </p:nvSpPr>
        <p:spPr bwMode="auto">
          <a:xfrm>
            <a:off x="8336164" y="4201141"/>
            <a:ext cx="997020" cy="279265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lIns="32724" tIns="16362" rIns="32724" bIns="16362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ct val="10000"/>
              </a:spcAft>
              <a:defRPr/>
            </a:pPr>
            <a:r>
              <a:rPr kumimoji="0" lang="en-US" altLang="ko-KR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SFOLM</a:t>
            </a:r>
          </a:p>
        </p:txBody>
      </p:sp>
      <p:sp>
        <p:nvSpPr>
          <p:cNvPr id="75" name="Rectangle 13"/>
          <p:cNvSpPr>
            <a:spLocks noChangeArrowheads="1"/>
          </p:cNvSpPr>
          <p:nvPr/>
        </p:nvSpPr>
        <p:spPr bwMode="auto">
          <a:xfrm>
            <a:off x="9609439" y="4751077"/>
            <a:ext cx="577081" cy="5585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0" tIns="32724" rIns="0" bIns="32724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de-DE" altLang="ko-KR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ITSM </a:t>
            </a:r>
          </a:p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600" kern="0" dirty="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컨설팅</a:t>
            </a:r>
          </a:p>
        </p:txBody>
      </p:sp>
      <p:sp>
        <p:nvSpPr>
          <p:cNvPr id="15" name="가로로 말린 두루마리 모양 6">
            <a:extLst>
              <a:ext uri="{FF2B5EF4-FFF2-40B4-BE49-F238E27FC236}">
                <a16:creationId xmlns:a16="http://schemas.microsoft.com/office/drawing/2014/main" id="{98F36EA1-7BDF-4C2C-BE45-D8706E53BDBC}"/>
              </a:ext>
            </a:extLst>
          </p:cNvPr>
          <p:cNvSpPr/>
          <p:nvPr/>
        </p:nvSpPr>
        <p:spPr>
          <a:xfrm>
            <a:off x="7809848" y="1612537"/>
            <a:ext cx="2020889" cy="604383"/>
          </a:xfrm>
          <a:prstGeom prst="horizontalScroll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50800" dist="38100" dir="5400000" sx="98000" sy="98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6" name="Text Box 11">
            <a:extLst>
              <a:ext uri="{FF2B5EF4-FFF2-40B4-BE49-F238E27FC236}">
                <a16:creationId xmlns:a16="http://schemas.microsoft.com/office/drawing/2014/main" id="{BCB072B4-BF82-404E-8A0F-11409740B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4808" y="1773441"/>
            <a:ext cx="1574005" cy="282573"/>
          </a:xfrm>
          <a:prstGeom prst="rect">
            <a:avLst/>
          </a:prstGeom>
          <a:noFill/>
          <a:ln w="3175" algn="ctr">
            <a:noFill/>
            <a:miter lim="800000"/>
            <a:headEnd/>
            <a:tailEnd/>
          </a:ln>
          <a:effectLst/>
        </p:spPr>
        <p:txBody>
          <a:bodyPr wrap="square" lIns="36000" tIns="18000" rIns="36000" bIns="18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i="0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OTF" pitchFamily="34" charset="-127"/>
                <a:ea typeface="나눔스퀘어OTF" pitchFamily="34" charset="-127"/>
              </a:rPr>
              <a:t>사업 영역</a:t>
            </a:r>
          </a:p>
        </p:txBody>
      </p:sp>
    </p:spTree>
    <p:extLst>
      <p:ext uri="{BB962C8B-B14F-4D97-AF65-F5344CB8AC3E}">
        <p14:creationId xmlns:p14="http://schemas.microsoft.com/office/powerpoint/2010/main" val="1519614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FB1AFF0-DC9D-4B46-9FB3-A2AFFE35433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/>
              <a:t>시스템 아키텍처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0975499-036C-AE34-C731-FF6C0E3311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7245" y="856456"/>
            <a:ext cx="10210756" cy="1447800"/>
          </a:xfrm>
        </p:spPr>
        <p:txBody>
          <a:bodyPr/>
          <a:lstStyle/>
          <a:p>
            <a:r>
              <a:rPr lang="en-US" altLang="ko-KR" dirty="0"/>
              <a:t>SFOLM</a:t>
            </a:r>
            <a:r>
              <a:rPr lang="ko-KR" altLang="en-US" dirty="0"/>
              <a:t>은 자바 표준인 </a:t>
            </a:r>
            <a:r>
              <a:rPr lang="en-US" altLang="ko-KR" dirty="0"/>
              <a:t>Spring Framework</a:t>
            </a:r>
            <a:r>
              <a:rPr lang="ko-KR" altLang="en-US" dirty="0"/>
              <a:t>를 기반으로 글로벌 시장에서 검증된 다양한 </a:t>
            </a:r>
            <a:r>
              <a:rPr lang="en-US" altLang="ko-KR" dirty="0"/>
              <a:t>Open Source</a:t>
            </a:r>
            <a:r>
              <a:rPr lang="ko-KR" altLang="en-US" dirty="0"/>
              <a:t>와 국내 상용 </a:t>
            </a:r>
            <a:r>
              <a:rPr lang="en-US" altLang="ko-KR" dirty="0"/>
              <a:t>SW API</a:t>
            </a:r>
            <a:r>
              <a:rPr lang="ko-KR" altLang="en-US" dirty="0"/>
              <a:t>를 이용하여 개발되어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1015579" y="2050869"/>
            <a:ext cx="1651421" cy="939187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>
            <a:outerShdw blurRad="304800" dist="101600" dir="4980000" sx="96000" sy="96000" algn="tr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59937"/>
            <a:r>
              <a:rPr lang="en-US" altLang="ko-KR" sz="1050" b="0" dirty="0">
                <a:solidFill>
                  <a:srgbClr val="1493D2"/>
                </a:solidFill>
                <a:latin typeface="Roboto Medium"/>
                <a:ea typeface="Roboto Medium" panose="02000000000000000000" pitchFamily="2" charset="0"/>
              </a:rPr>
              <a:t>Internet Browser</a:t>
            </a:r>
          </a:p>
          <a:p>
            <a:pPr algn="ctr" defTabSz="959937"/>
            <a:r>
              <a:rPr lang="en-US" altLang="ko-KR" sz="1050" b="0" dirty="0">
                <a:solidFill>
                  <a:srgbClr val="1493D2"/>
                </a:solidFill>
                <a:latin typeface="Roboto Medium"/>
                <a:ea typeface="Roboto Medium" panose="02000000000000000000" pitchFamily="2" charset="0"/>
              </a:rPr>
              <a:t>(Edge, Chrome, Safari, Firefox)</a:t>
            </a:r>
            <a:endParaRPr lang="ko-KR" altLang="en-US" sz="1050" dirty="0">
              <a:solidFill>
                <a:prstClr val="white"/>
              </a:solidFill>
              <a:latin typeface="Roboto Medium"/>
              <a:ea typeface="나눔스퀘어OTF" panose="020B0600000101010101" pitchFamily="34" charset="-127"/>
            </a:endParaRPr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549180"/>
              </p:ext>
            </p:extLst>
          </p:nvPr>
        </p:nvGraphicFramePr>
        <p:xfrm>
          <a:off x="3429000" y="1888260"/>
          <a:ext cx="7239000" cy="2945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38642503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1049311"/>
                    </a:ext>
                  </a:extLst>
                </a:gridCol>
              </a:tblGrid>
              <a:tr h="322140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SFOLM</a:t>
                      </a:r>
                      <a:r>
                        <a:rPr lang="en-US" altLang="ko-KR" sz="1300" b="1" baseline="0" dirty="0">
                          <a:solidFill>
                            <a:schemeClr val="bg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APP.   Server</a:t>
                      </a:r>
                    </a:p>
                  </a:txBody>
                  <a:tcPr marL="95991" marR="95991" marT="47995" marB="47995" anchor="ctr"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493D2">
                        <a:alpha val="76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300" b="1" dirty="0">
                          <a:solidFill>
                            <a:schemeClr val="bg1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DB Server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5991" marR="95991" marT="47995" marB="47995" anchor="ctr">
                    <a:solidFill>
                      <a:srgbClr val="1493D2">
                        <a:alpha val="76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6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UI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GRID/Tree/Calendar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DHTMLX</a:t>
                      </a:r>
                      <a:r>
                        <a:rPr lang="ko-KR" altLang="en-US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7.0</a:t>
                      </a:r>
                      <a:endParaRPr lang="ko-KR" altLang="en-US" sz="14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HTML Editor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TinyMce 5.0 </a:t>
                      </a:r>
                      <a:endParaRPr lang="ko-KR" altLang="en-US" sz="11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1006">
                <a:tc rowSpan="3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Java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Framework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Spring 4.3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Process Modeler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(Jgraph/Aspose)</a:t>
                      </a:r>
                      <a:endParaRPr lang="ko-KR" altLang="en-US" sz="105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DRM</a:t>
                      </a:r>
                      <a:r>
                        <a:rPr lang="ko-KR" altLang="en-US" sz="105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05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API</a:t>
                      </a:r>
                    </a:p>
                    <a:p>
                      <a:pPr algn="ctr" latinLnBrk="1"/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(Fasoo, SoftCamp, Markany)</a:t>
                      </a:r>
                      <a:endParaRPr lang="ko-KR" altLang="en-US" sz="16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Document Viewer </a:t>
                      </a:r>
                    </a:p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API</a:t>
                      </a:r>
                    </a:p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(Synap)</a:t>
                      </a:r>
                      <a:endParaRPr lang="ko-KR" altLang="en-US" sz="16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File Search Engine API</a:t>
                      </a:r>
                    </a:p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  <a:cs typeface="+mn-cs"/>
                        </a:rPr>
                        <a:t>(WiseNut)</a:t>
                      </a:r>
                      <a:endParaRPr lang="ko-KR" altLang="en-US" sz="16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133956"/>
                  </a:ext>
                </a:extLst>
              </a:tr>
              <a:tr h="39270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Workflow Manager</a:t>
                      </a:r>
                      <a:endParaRPr lang="ko-KR" altLang="en-US" sz="1050" b="1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b="1" dirty="0"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Email Form Manager</a:t>
                      </a:r>
                      <a:endParaRPr lang="ko-KR" altLang="en-US" sz="1050" b="1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/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247711"/>
                  </a:ext>
                </a:extLst>
              </a:tr>
              <a:tr h="316929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Spring Framework 4.3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991" marR="95991" marT="47995" marB="47995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CSS/JS/JSP/Jquery/JAVA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831167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IBATIS/JDBC/RestAPI</a:t>
                      </a:r>
                      <a:endParaRPr lang="ko-KR" altLang="en-US" sz="105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5637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WAS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Tomcat 8.0 / Java JRE 1.80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이상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991" marR="95991" marT="47995" marB="47995" anchor="ctr">
                    <a:lnL w="9525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DBMS</a:t>
                      </a:r>
                      <a:r>
                        <a:rPr kumimoji="1" lang="en-US" altLang="ko-KR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kumimoji="1" lang="en-US" altLang="ko-KR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: MSSQL Server 2012 </a:t>
                      </a:r>
                      <a:r>
                        <a:rPr kumimoji="1" lang="ko-KR" altLang="en-US" sz="1200" b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이상</a:t>
                      </a:r>
                      <a:endParaRPr kumimoji="1" lang="ko-KR" altLang="en-US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567"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OS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: Windows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Server 2012 </a:t>
                      </a:r>
                      <a:r>
                        <a:rPr lang="ko-KR" altLang="en-US" sz="1200" baseline="0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이상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95991" marR="95991" marT="47995" marB="4799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19" name="직선 화살표 연결선 18"/>
          <p:cNvCxnSpPr/>
          <p:nvPr/>
        </p:nvCxnSpPr>
        <p:spPr>
          <a:xfrm>
            <a:off x="2794421" y="2522646"/>
            <a:ext cx="491292" cy="0"/>
          </a:xfrm>
          <a:prstGeom prst="straightConnector1">
            <a:avLst/>
          </a:prstGeom>
          <a:solidFill>
            <a:srgbClr val="DDDDDD"/>
          </a:solidFill>
          <a:ln w="9525" cap="flat" cmpd="sng" algn="ctr">
            <a:solidFill>
              <a:schemeClr val="tx2">
                <a:lumMod val="40000"/>
                <a:lumOff val="60000"/>
              </a:schemeClr>
            </a:solidFill>
            <a:prstDash val="solid"/>
            <a:round/>
            <a:headEnd type="triangle" w="sm" len="sm"/>
            <a:tailEnd type="triangle" w="sm" len="sm"/>
          </a:ln>
          <a:effectLst/>
        </p:spPr>
      </p:cxn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3106244"/>
              </p:ext>
            </p:extLst>
          </p:nvPr>
        </p:nvGraphicFramePr>
        <p:xfrm>
          <a:off x="3429000" y="5012459"/>
          <a:ext cx="7239000" cy="14124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40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4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7150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ct val="0"/>
                        </a:spcBef>
                        <a:buClr>
                          <a:schemeClr val="tx2"/>
                        </a:buClr>
                        <a:buSzPct val="75000"/>
                      </a:pPr>
                      <a:r>
                        <a:rPr lang="en-US" altLang="ko-KR" sz="1300" b="0" u="none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Server H/W</a:t>
                      </a:r>
                      <a:br>
                        <a:rPr lang="en-US" altLang="ko-KR" sz="1300" b="0" u="none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ko-KR" altLang="en-US" sz="1300" b="0" u="none" dirty="0">
                          <a:solidFill>
                            <a:schemeClr val="tx1"/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권장사양</a:t>
                      </a:r>
                    </a:p>
                  </a:txBody>
                  <a:tcPr marL="143608" marR="143608" marT="75583" marB="75583" anchor="ctr"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모든 구성요소를 한 서버에 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All-in-One configuration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으로 구성</a:t>
                      </a:r>
                      <a:b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</a:b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동시 접속 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100 </a:t>
                      </a:r>
                      <a:r>
                        <a:rPr lang="ko-KR" altLang="en-US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사용자 가정</a:t>
                      </a: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</a:p>
                  </a:txBody>
                  <a:tcPr marL="143608" marR="143608" marT="75583" marB="7558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785">
                <a:tc vMerge="1"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endParaRPr lang="ko-KR" alt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" pitchFamily="34" charset="-127"/>
                        <a:ea typeface="나눔스퀘어OTF" pitchFamily="34" charset="-127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CPU : Intel Xeon E7-8894 v4 @ 2.40GHz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64-bit system</a:t>
                      </a:r>
                      <a:endParaRPr lang="en-US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RAM:  16GB of RAM 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이상</a:t>
                      </a:r>
                      <a:endParaRPr lang="en-US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ea"/>
                        <a:ea typeface="+mn-ea"/>
                      </a:endParaRPr>
                    </a:p>
                    <a:p>
                      <a:pPr marL="171450" marR="0" lvl="0" indent="-171450" algn="l" defTabSz="914400" rtl="0" eaLnBrk="0" fontAlgn="base" latinLnBrk="0" hangingPunct="0">
                        <a:lnSpc>
                          <a:spcPct val="14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Arial" panose="020B0604020202020204" pitchFamily="34" charset="0"/>
                        <a:buChar char="•"/>
                        <a:tabLst/>
                      </a:pPr>
                      <a:r>
                        <a:rPr lang="en-US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ea"/>
                          <a:ea typeface="+mn-ea"/>
                        </a:rPr>
                        <a:t>DISK:  200GB hard disk space 이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상</a:t>
                      </a:r>
                      <a:r>
                        <a:rPr lang="en-US" altLang="ko-KR" sz="1200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가상화 서버 호환 가능</a:t>
                      </a:r>
                      <a:r>
                        <a:rPr lang="en-US" altLang="ko-KR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OTF" panose="020B0600000101010101" pitchFamily="34" charset="-127"/>
                          <a:ea typeface="나눔스퀘어OTF" panose="020B0600000101010101" pitchFamily="34" charset="-127"/>
                        </a:rPr>
                        <a:t>)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OTF" panose="020B0600000101010101" pitchFamily="34" charset="-127"/>
                        <a:ea typeface="나눔스퀘어OTF" panose="020B0600000101010101" pitchFamily="34" charset="-127"/>
                      </a:endParaRPr>
                    </a:p>
                  </a:txBody>
                  <a:tcPr marL="143608" marR="143608" marT="75583" marB="75583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08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Use Case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5" y="856456"/>
            <a:ext cx="10459870" cy="1219200"/>
          </a:xfrm>
        </p:spPr>
        <p:txBody>
          <a:bodyPr/>
          <a:lstStyle/>
          <a:p>
            <a:r>
              <a:rPr lang="ko-KR" altLang="en-US" b="1" dirty="0"/>
              <a:t>기업의 상황과 요구사항에 맞게 다양한 방식으로 적용 가능합니다</a:t>
            </a:r>
            <a:r>
              <a:rPr lang="en-US" altLang="ko-KR" b="1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>
                <a:solidFill>
                  <a:srgbClr val="1493D2"/>
                </a:solidFill>
              </a:rPr>
              <a:t>PRIME</a:t>
            </a:r>
            <a:r>
              <a:rPr lang="en-US" altLang="ko-KR" b="1" dirty="0"/>
              <a:t>(</a:t>
            </a:r>
            <a:r>
              <a:rPr lang="en-US" altLang="ko-KR" dirty="0"/>
              <a:t>Process</a:t>
            </a:r>
            <a:r>
              <a:rPr lang="ko-KR" altLang="en-US" dirty="0"/>
              <a:t> </a:t>
            </a:r>
            <a:r>
              <a:rPr lang="en-US" altLang="ko-KR" dirty="0"/>
              <a:t>Inventory Manager), </a:t>
            </a:r>
            <a:r>
              <a:rPr lang="en-US" altLang="ko-KR" b="1" dirty="0">
                <a:solidFill>
                  <a:srgbClr val="1493D2"/>
                </a:solidFill>
              </a:rPr>
              <a:t>OMS</a:t>
            </a:r>
            <a:r>
              <a:rPr lang="en-US" altLang="ko-KR" dirty="0"/>
              <a:t>(Operation Manual System</a:t>
            </a:r>
            <a:r>
              <a:rPr lang="en-US" altLang="ko-KR" b="1" dirty="0"/>
              <a:t>), </a:t>
            </a:r>
            <a:r>
              <a:rPr lang="en-US" altLang="ko-KR" b="1" dirty="0">
                <a:solidFill>
                  <a:srgbClr val="1493D2"/>
                </a:solidFill>
              </a:rPr>
              <a:t>PIP</a:t>
            </a:r>
            <a:r>
              <a:rPr lang="en-US" altLang="ko-KR" dirty="0"/>
              <a:t>(Process Innovation Platform), </a:t>
            </a:r>
            <a:r>
              <a:rPr lang="en-US" altLang="ko-KR" b="1" dirty="0">
                <a:solidFill>
                  <a:srgbClr val="1493D2"/>
                </a:solidFill>
              </a:rPr>
              <a:t>G-BPMS</a:t>
            </a:r>
            <a:r>
              <a:rPr lang="en-US" altLang="ko-KR" dirty="0"/>
              <a:t>(Global Business Process Management) </a:t>
            </a:r>
            <a:r>
              <a:rPr lang="ko-KR" altLang="en-US" dirty="0"/>
              <a:t>등 고객 별 다양한 특성의 관리 시스템으로 활용되고 있습니다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588459" y="2075656"/>
            <a:ext cx="177003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S/4Hana 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</a:t>
            </a:r>
            <a:r>
              <a:rPr lang="en-US" altLang="ko-KR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전환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8639299" y="2388697"/>
            <a:ext cx="3224623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기존 프로세스 문서 현행화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TOBE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맵 작성 및 설계 진척관리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대상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Scoping / GAP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문서화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CBO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개발 목록 등록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Activity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매핑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E2E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시나리오 정의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Test Script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리포팅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프로그램 매뉴얼 등록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화면 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사용자 프로세스 교육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2D2EB-5041-16EC-5A21-478E04BB608C}"/>
              </a:ext>
            </a:extLst>
          </p:cNvPr>
          <p:cNvSpPr txBox="1"/>
          <p:nvPr/>
        </p:nvSpPr>
        <p:spPr>
          <a:xfrm>
            <a:off x="1048352" y="4862228"/>
            <a:ext cx="21114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en-US" altLang="ko-KR" dirty="0"/>
              <a:t>SOP</a:t>
            </a:r>
            <a:r>
              <a:rPr lang="ko-KR" altLang="en-US" dirty="0"/>
              <a:t> 관리</a:t>
            </a:r>
            <a:r>
              <a:rPr lang="en-US" altLang="ko-KR" dirty="0"/>
              <a:t>/</a:t>
            </a:r>
            <a:r>
              <a:rPr lang="ko-KR" altLang="en-US" dirty="0"/>
              <a:t>품질 인증 대응</a:t>
            </a:r>
          </a:p>
        </p:txBody>
      </p:sp>
      <p:sp>
        <p:nvSpPr>
          <p:cNvPr id="3321859" name="직사각형 3321858">
            <a:extLst>
              <a:ext uri="{FF2B5EF4-FFF2-40B4-BE49-F238E27FC236}">
                <a16:creationId xmlns:a16="http://schemas.microsoft.com/office/drawing/2014/main" id="{8623CA30-EB90-A32A-5453-A56A35F48E08}"/>
              </a:ext>
            </a:extLst>
          </p:cNvPr>
          <p:cNvSpPr/>
          <p:nvPr/>
        </p:nvSpPr>
        <p:spPr>
          <a:xfrm>
            <a:off x="1048352" y="5203815"/>
            <a:ext cx="2494825" cy="132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작업지침 분류체계 정의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작업지침 문서 파일 등록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프로세스 연계성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품질 인증 대응 정보 등록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SOP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변경관리 체계 정의</a:t>
            </a:r>
          </a:p>
        </p:txBody>
      </p:sp>
      <p:sp>
        <p:nvSpPr>
          <p:cNvPr id="3321862" name="TextBox 3321861">
            <a:extLst>
              <a:ext uri="{FF2B5EF4-FFF2-40B4-BE49-F238E27FC236}">
                <a16:creationId xmlns:a16="http://schemas.microsoft.com/office/drawing/2014/main" id="{23AB95A1-D909-FBF6-AC08-60AF173E5442}"/>
              </a:ext>
            </a:extLst>
          </p:cNvPr>
          <p:cNvSpPr txBox="1"/>
          <p:nvPr/>
        </p:nvSpPr>
        <p:spPr>
          <a:xfrm>
            <a:off x="4953000" y="4862228"/>
            <a:ext cx="189827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ko-KR" altLang="en-US" dirty="0"/>
              <a:t>조직 및 직원 과업 관리</a:t>
            </a:r>
          </a:p>
        </p:txBody>
      </p:sp>
      <p:sp>
        <p:nvSpPr>
          <p:cNvPr id="3321863" name="직사각형 3321862">
            <a:extLst>
              <a:ext uri="{FF2B5EF4-FFF2-40B4-BE49-F238E27FC236}">
                <a16:creationId xmlns:a16="http://schemas.microsoft.com/office/drawing/2014/main" id="{B9BE463A-F01E-21F8-97C6-F2F87E65CD8E}"/>
              </a:ext>
            </a:extLst>
          </p:cNvPr>
          <p:cNvSpPr/>
          <p:nvPr/>
        </p:nvSpPr>
        <p:spPr>
          <a:xfrm>
            <a:off x="4953000" y="5203815"/>
            <a:ext cx="2755803" cy="132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조직도 및 인사정보 연동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IF</a:t>
            </a:r>
            <a:endParaRPr lang="ko-KR" altLang="en-US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직무 마스터 리스트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부서별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별 직무 할당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정기 직원 과업 조사 프로젝트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 및 직원 과업 등록</a:t>
            </a:r>
          </a:p>
        </p:txBody>
      </p:sp>
      <p:sp>
        <p:nvSpPr>
          <p:cNvPr id="3321865" name="TextBox 3321864">
            <a:extLst>
              <a:ext uri="{FF2B5EF4-FFF2-40B4-BE49-F238E27FC236}">
                <a16:creationId xmlns:a16="http://schemas.microsoft.com/office/drawing/2014/main" id="{63876E76-3E15-07C0-3D80-5CDBF11AF41A}"/>
              </a:ext>
            </a:extLst>
          </p:cNvPr>
          <p:cNvSpPr txBox="1"/>
          <p:nvPr/>
        </p:nvSpPr>
        <p:spPr>
          <a:xfrm>
            <a:off x="1048352" y="2148759"/>
            <a:ext cx="2016899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ko-KR" altLang="en-US" dirty="0"/>
              <a:t>전사 표준 프로세스 관리</a:t>
            </a:r>
          </a:p>
        </p:txBody>
      </p:sp>
      <p:sp>
        <p:nvSpPr>
          <p:cNvPr id="3321866" name="직사각형 3321865">
            <a:extLst>
              <a:ext uri="{FF2B5EF4-FFF2-40B4-BE49-F238E27FC236}">
                <a16:creationId xmlns:a16="http://schemas.microsoft.com/office/drawing/2014/main" id="{0B5FEF1B-BD01-CFB6-58DC-0BF01A6C8DEB}"/>
              </a:ext>
            </a:extLst>
          </p:cNvPr>
          <p:cNvSpPr/>
          <p:nvPr/>
        </p:nvSpPr>
        <p:spPr>
          <a:xfrm>
            <a:off x="1048352" y="2453559"/>
            <a:ext cx="2302365" cy="1837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프로세스 분류체계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분류 필터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단위 업무 처리절차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E2E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시나리오 프로세스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상세 속성 정의 및 </a:t>
            </a:r>
            <a:b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</a:b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참조문서 등록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변경관리 체계 정의</a:t>
            </a:r>
          </a:p>
        </p:txBody>
      </p:sp>
      <p:sp>
        <p:nvSpPr>
          <p:cNvPr id="3321868" name="TextBox 3321867">
            <a:extLst>
              <a:ext uri="{FF2B5EF4-FFF2-40B4-BE49-F238E27FC236}">
                <a16:creationId xmlns:a16="http://schemas.microsoft.com/office/drawing/2014/main" id="{F192B0DD-1208-C233-2E8D-E7FAC6E92D38}"/>
              </a:ext>
            </a:extLst>
          </p:cNvPr>
          <p:cNvSpPr txBox="1"/>
          <p:nvPr/>
        </p:nvSpPr>
        <p:spPr>
          <a:xfrm>
            <a:off x="8639299" y="4861314"/>
            <a:ext cx="176362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tx2">
                    <a:lumMod val="60000"/>
                    <a:lumOff val="40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</a:lstStyle>
          <a:p>
            <a:r>
              <a:rPr lang="ko-KR" altLang="en-US" dirty="0"/>
              <a:t>프로세스 연계 </a:t>
            </a:r>
            <a:r>
              <a:rPr lang="en-US" altLang="ko-KR" dirty="0"/>
              <a:t>ITSM</a:t>
            </a:r>
            <a:r>
              <a:rPr lang="ko-KR" altLang="en-US" dirty="0"/>
              <a:t> </a:t>
            </a:r>
          </a:p>
        </p:txBody>
      </p:sp>
      <p:sp>
        <p:nvSpPr>
          <p:cNvPr id="3321869" name="직사각형 3321868">
            <a:extLst>
              <a:ext uri="{FF2B5EF4-FFF2-40B4-BE49-F238E27FC236}">
                <a16:creationId xmlns:a16="http://schemas.microsoft.com/office/drawing/2014/main" id="{BC4EA333-615C-97C6-87E9-52258525088B}"/>
              </a:ext>
            </a:extLst>
          </p:cNvPr>
          <p:cNvSpPr/>
          <p:nvPr/>
        </p:nvSpPr>
        <p:spPr>
          <a:xfrm>
            <a:off x="8639299" y="5202901"/>
            <a:ext cx="2638301" cy="1329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전사 시스템 아키텍처 정의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별 처리 담당자 정의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 VOC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카테고리 정의 및 처리 절차 정의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Change Request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CTS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승인 처리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293B1E3-F987-4259-A899-F4D71C5B7B94}"/>
              </a:ext>
            </a:extLst>
          </p:cNvPr>
          <p:cNvCxnSpPr>
            <a:cxnSpLocks/>
          </p:cNvCxnSpPr>
          <p:nvPr/>
        </p:nvCxnSpPr>
        <p:spPr>
          <a:xfrm>
            <a:off x="861887" y="4514056"/>
            <a:ext cx="10767408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618472-716E-4861-AC4B-6C3BF4914836}"/>
              </a:ext>
            </a:extLst>
          </p:cNvPr>
          <p:cNvGrpSpPr/>
          <p:nvPr/>
        </p:nvGrpSpPr>
        <p:grpSpPr>
          <a:xfrm>
            <a:off x="3898527" y="1897362"/>
            <a:ext cx="3999164" cy="2978242"/>
            <a:chOff x="3396800" y="1771750"/>
            <a:chExt cx="4909000" cy="3655811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443C5058-0C07-4846-93C7-EE14170558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9" t="23937" r="10535" b="17263"/>
            <a:stretch/>
          </p:blipFill>
          <p:spPr>
            <a:xfrm>
              <a:off x="3396800" y="1771750"/>
              <a:ext cx="4909000" cy="365581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F507492-61EE-04B5-C642-669E2583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9935" y="2165443"/>
              <a:ext cx="2708152" cy="23962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05900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7620000" y="5809456"/>
            <a:ext cx="4235534" cy="620440"/>
          </a:xfrm>
        </p:spPr>
        <p:txBody>
          <a:bodyPr/>
          <a:lstStyle/>
          <a:p>
            <a:pPr algn="l">
              <a:lnSpc>
                <a:spcPts val="3989"/>
              </a:lnSpc>
            </a:pPr>
            <a:r>
              <a:rPr lang="en-US" altLang="ko-KR" sz="2800" b="1" dirty="0"/>
              <a:t>Thank you for watching</a:t>
            </a:r>
            <a:endParaRPr lang="ko-KR" altLang="en-US" sz="2800" b="1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9220200" y="6496051"/>
            <a:ext cx="2774942" cy="391839"/>
          </a:xfrm>
        </p:spPr>
        <p:txBody>
          <a:bodyPr/>
          <a:lstStyle/>
          <a:p>
            <a:pPr algn="l"/>
            <a:r>
              <a:rPr lang="en-US" altLang="ko-KR" sz="1680" dirty="0"/>
              <a:t>info@smartfactory.co.kr</a:t>
            </a:r>
            <a:endParaRPr lang="ko-KR" altLang="en-US" sz="168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FAA10-8AF5-671E-1BB0-E53830DE8BCB}"/>
              </a:ext>
            </a:extLst>
          </p:cNvPr>
          <p:cNvSpPr txBox="1"/>
          <p:nvPr/>
        </p:nvSpPr>
        <p:spPr>
          <a:xfrm>
            <a:off x="4800600" y="703262"/>
            <a:ext cx="7000875" cy="1905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eaLnBrk="0" hangingPunct="0">
              <a:lnSpc>
                <a:spcPts val="3989"/>
              </a:lnSpc>
              <a:spcBef>
                <a:spcPct val="20000"/>
              </a:spcBef>
              <a:buFont typeface="Arial" pitchFamily="34" charset="0"/>
              <a:buNone/>
              <a:defRPr sz="2800">
                <a:solidFill>
                  <a:schemeClr val="bg1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1pPr>
            <a:lvl2pPr marL="675324" indent="-259740" eaLnBrk="0" hangingPunct="0">
              <a:spcBef>
                <a:spcPct val="20000"/>
              </a:spcBef>
              <a:buFont typeface="Arial" pitchFamily="34" charset="0"/>
              <a:buChar char="–"/>
              <a:defRPr sz="2545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2pPr>
            <a:lvl3pPr marL="1038959" indent="-207792" eaLnBrk="0" hangingPunct="0">
              <a:spcBef>
                <a:spcPct val="20000"/>
              </a:spcBef>
              <a:buFont typeface="Arial" pitchFamily="34" charset="0"/>
              <a:buChar char="•"/>
              <a:defRPr sz="2182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3pPr>
            <a:lvl4pPr marL="1454543" indent="-207792" eaLnBrk="0" hangingPunct="0">
              <a:spcBef>
                <a:spcPct val="20000"/>
              </a:spcBef>
              <a:buFont typeface="Arial" pitchFamily="34" charset="0"/>
              <a:buChar char="–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4pPr>
            <a:lvl5pPr marL="1870127" indent="-207792" eaLnBrk="0" hangingPunct="0">
              <a:spcBef>
                <a:spcPct val="20000"/>
              </a:spcBef>
              <a:buFont typeface="Arial" pitchFamily="34" charset="0"/>
              <a:buChar char="»"/>
              <a:defRPr sz="1818">
                <a:latin typeface="나눔스퀘어OTF" panose="020B0600000101010101" pitchFamily="34" charset="-127"/>
                <a:ea typeface="나눔스퀘어OTF" panose="020B0600000101010101" pitchFamily="34" charset="-127"/>
              </a:defRPr>
            </a:lvl5pPr>
            <a:lvl6pPr marL="2285710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6pPr>
            <a:lvl7pPr marL="2701295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7pPr>
            <a:lvl8pPr marL="3116879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8pPr>
            <a:lvl9pPr marL="3532463" indent="-207792" defTabSz="831167">
              <a:spcBef>
                <a:spcPct val="20000"/>
              </a:spcBef>
              <a:buFont typeface="Arial" pitchFamily="34" charset="0"/>
              <a:buChar char="•"/>
              <a:defRPr sz="1818">
                <a:latin typeface="+mn-lt"/>
                <a:ea typeface="+mn-ea"/>
              </a:defRPr>
            </a:lvl9pPr>
          </a:lstStyle>
          <a:p>
            <a:pPr algn="r"/>
            <a:r>
              <a:rPr lang="en-US" altLang="ko-KR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SFOLM</a:t>
            </a:r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은 </a:t>
            </a:r>
            <a:endParaRPr lang="en-US" altLang="ko-KR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디지털 혁신과 프로세스를 </a:t>
            </a:r>
            <a:endParaRPr lang="en-US" altLang="ko-KR" sz="3600" dirty="0">
              <a:latin typeface="나눔스퀘어OTF Bold" panose="020B0600000101010101" pitchFamily="34" charset="-127"/>
              <a:ea typeface="나눔스퀘어OTF Bold" panose="020B0600000101010101" pitchFamily="34" charset="-127"/>
            </a:endParaRPr>
          </a:p>
          <a:p>
            <a:pPr algn="r"/>
            <a:r>
              <a:rPr lang="ko-KR" altLang="en-US" sz="3600" dirty="0">
                <a:latin typeface="나눔스퀘어OTF Bold" panose="020B0600000101010101" pitchFamily="34" charset="-127"/>
                <a:ea typeface="나눔스퀘어OTF Bold" panose="020B0600000101010101" pitchFamily="34" charset="-127"/>
              </a:rPr>
              <a:t>보다 가치 있게 지속시켜 줍니다</a:t>
            </a:r>
          </a:p>
        </p:txBody>
      </p:sp>
      <p:sp>
        <p:nvSpPr>
          <p:cNvPr id="7" name="object 10">
            <a:extLst>
              <a:ext uri="{FF2B5EF4-FFF2-40B4-BE49-F238E27FC236}">
                <a16:creationId xmlns:a16="http://schemas.microsoft.com/office/drawing/2014/main" id="{6B6220C0-A366-4636-F600-892AFD3655D7}"/>
              </a:ext>
            </a:extLst>
          </p:cNvPr>
          <p:cNvSpPr/>
          <p:nvPr/>
        </p:nvSpPr>
        <p:spPr>
          <a:xfrm>
            <a:off x="8798009" y="6496050"/>
            <a:ext cx="403141" cy="391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3915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SFOLM </a:t>
            </a:r>
            <a:r>
              <a:rPr lang="ko-KR" altLang="en-US" dirty="0"/>
              <a:t>개요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265321"/>
          </a:xfrm>
        </p:spPr>
        <p:txBody>
          <a:bodyPr/>
          <a:lstStyle/>
          <a:p>
            <a:r>
              <a:rPr lang="ko-KR" altLang="en-US" sz="1636" b="1" dirty="0"/>
              <a:t>성공적인 고객의 프로세스 혁신</a:t>
            </a:r>
            <a:r>
              <a:rPr lang="en-US" altLang="ko-KR" sz="1636" b="1" dirty="0"/>
              <a:t>(Innovation)</a:t>
            </a:r>
            <a:r>
              <a:rPr lang="ko-KR" altLang="en-US" sz="1636" b="1" dirty="0"/>
              <a:t>과 운영 탁월성</a:t>
            </a:r>
            <a:r>
              <a:rPr lang="en-US" altLang="ko-KR" sz="1636" b="1" dirty="0"/>
              <a:t>(Operation Excellency)</a:t>
            </a:r>
            <a:r>
              <a:rPr lang="ko-KR" altLang="en-US" sz="1636" b="1" dirty="0"/>
              <a:t>을 지속할 수 있게 돕는 솔루션</a:t>
            </a:r>
            <a:endParaRPr lang="en-US" altLang="ko-KR" sz="1636" b="1" dirty="0"/>
          </a:p>
          <a:p>
            <a:pPr lvl="1"/>
            <a:r>
              <a:rPr lang="ko-KR" altLang="en-US" sz="1236" dirty="0"/>
              <a:t>대규모 자금</a:t>
            </a:r>
            <a:r>
              <a:rPr lang="en-US" altLang="ko-KR" sz="1236" dirty="0"/>
              <a:t>,</a:t>
            </a:r>
            <a:r>
              <a:rPr lang="ko-KR" altLang="en-US" sz="1236" dirty="0"/>
              <a:t> 수십 년 동안 쌓아온 조직의 업무 노하우 및 최첨단 디지털 기술이 적용된 기업의 프로세스는 그 자체로 가치 있는 자산입니다</a:t>
            </a:r>
            <a:r>
              <a:rPr lang="en-US" altLang="ko-KR" sz="1236" dirty="0"/>
              <a:t>.</a:t>
            </a:r>
          </a:p>
          <a:p>
            <a:pPr lvl="1"/>
            <a:r>
              <a:rPr lang="ko-KR" altLang="en-US" sz="1236" dirty="0"/>
              <a:t>워라밸이 중시되고 명확한 업무 </a:t>
            </a:r>
            <a:r>
              <a:rPr lang="en-US" altLang="ko-KR" sz="1236" dirty="0"/>
              <a:t>R&amp;R</a:t>
            </a:r>
            <a:r>
              <a:rPr lang="ko-KR" altLang="en-US" sz="1236" dirty="0"/>
              <a:t>을 요구하는 조직 문화의 변화는 보다 명확히 정의되고 명문화된 프로세스를 요구합니다</a:t>
            </a:r>
            <a:r>
              <a:rPr lang="en-US" altLang="ko-KR" sz="1236" dirty="0"/>
              <a:t>.</a:t>
            </a:r>
          </a:p>
          <a:p>
            <a:pPr lvl="1"/>
            <a:r>
              <a:rPr lang="en-US" altLang="ko-KR" sz="1236" dirty="0"/>
              <a:t>Digital Library</a:t>
            </a:r>
            <a:r>
              <a:rPr lang="ko-KR" altLang="en-US" sz="1236" dirty="0"/>
              <a:t>로 관리되는 프로세스는 </a:t>
            </a:r>
            <a:r>
              <a:rPr lang="en-US" altLang="ko-KR" sz="1236" dirty="0"/>
              <a:t>Best Practice</a:t>
            </a:r>
            <a:r>
              <a:rPr lang="ko-KR" altLang="en-US" sz="1236" dirty="0"/>
              <a:t>를 넘어서 </a:t>
            </a:r>
            <a:r>
              <a:rPr lang="en-US" altLang="ko-KR" sz="1236" dirty="0"/>
              <a:t>Self Reference</a:t>
            </a:r>
            <a:r>
              <a:rPr lang="ko-KR" altLang="en-US" sz="1236" dirty="0"/>
              <a:t>를 통한 창의적이고 지속적인 혁신을 가능하게 해줍니다</a:t>
            </a:r>
            <a:r>
              <a:rPr lang="en-US" altLang="ko-KR" sz="1236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12F7D9-FC2B-CF37-A6E3-7D0CF8556FDD}"/>
              </a:ext>
            </a:extLst>
          </p:cNvPr>
          <p:cNvSpPr txBox="1"/>
          <p:nvPr/>
        </p:nvSpPr>
        <p:spPr>
          <a:xfrm>
            <a:off x="590160" y="5662663"/>
            <a:ext cx="1543440" cy="299193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합의 및 최신 정보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3E5561-AB71-BAF7-E249-727BF1FBB4A8}"/>
              </a:ext>
            </a:extLst>
          </p:cNvPr>
          <p:cNvSpPr txBox="1"/>
          <p:nvPr/>
        </p:nvSpPr>
        <p:spPr>
          <a:xfrm>
            <a:off x="4673173" y="5654079"/>
            <a:ext cx="1141033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통합 저장소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D176F1-854C-3C01-5C70-EE14C2EBD9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287" y="2554768"/>
            <a:ext cx="3703733" cy="3703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84742C-A25D-EC3F-6F51-4A7A75218F4F}"/>
              </a:ext>
            </a:extLst>
          </p:cNvPr>
          <p:cNvSpPr txBox="1"/>
          <p:nvPr/>
        </p:nvSpPr>
        <p:spPr>
          <a:xfrm>
            <a:off x="4003952" y="2400879"/>
            <a:ext cx="1663662" cy="307777"/>
          </a:xfrm>
          <a:prstGeom prst="rect">
            <a:avLst/>
          </a:prstGeom>
          <a:solidFill>
            <a:schemeClr val="tx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투명성</a:t>
            </a:r>
            <a:r>
              <a:rPr lang="en-US" altLang="ko-KR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표준</a:t>
            </a:r>
            <a:r>
              <a:rPr lang="en-US" altLang="ko-KR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/</a:t>
            </a:r>
            <a:r>
              <a:rPr lang="ko-KR" altLang="en-US" sz="1400" dirty="0">
                <a:solidFill>
                  <a:schemeClr val="bg1"/>
                </a:solidFill>
                <a:ea typeface="나눔스퀘어OTF" panose="020B0600000101010101" pitchFamily="34" charset="-127"/>
              </a:rPr>
              <a:t>협업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C14A43E-78DC-A2E3-DB88-398FA5196765}"/>
              </a:ext>
            </a:extLst>
          </p:cNvPr>
          <p:cNvCxnSpPr>
            <a:cxnSpLocks/>
          </p:cNvCxnSpPr>
          <p:nvPr/>
        </p:nvCxnSpPr>
        <p:spPr>
          <a:xfrm flipV="1">
            <a:off x="4047962" y="2761456"/>
            <a:ext cx="219238" cy="29587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3B8D077-A4FA-D0E5-4D93-9E80E346C587}"/>
              </a:ext>
            </a:extLst>
          </p:cNvPr>
          <p:cNvCxnSpPr>
            <a:cxnSpLocks/>
          </p:cNvCxnSpPr>
          <p:nvPr/>
        </p:nvCxnSpPr>
        <p:spPr>
          <a:xfrm flipH="1">
            <a:off x="1475746" y="5237621"/>
            <a:ext cx="418103" cy="36974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6FC2B2D-0709-3E6D-41F6-C9E5AE071283}"/>
              </a:ext>
            </a:extLst>
          </p:cNvPr>
          <p:cNvCxnSpPr>
            <a:cxnSpLocks/>
          </p:cNvCxnSpPr>
          <p:nvPr/>
        </p:nvCxnSpPr>
        <p:spPr>
          <a:xfrm>
            <a:off x="4572000" y="5207541"/>
            <a:ext cx="472076" cy="4158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5955" name="직사각형 3325954">
            <a:extLst>
              <a:ext uri="{FF2B5EF4-FFF2-40B4-BE49-F238E27FC236}">
                <a16:creationId xmlns:a16="http://schemas.microsoft.com/office/drawing/2014/main" id="{2D6DA22D-3BE3-4E35-82E6-D45A381E6E1A}"/>
              </a:ext>
            </a:extLst>
          </p:cNvPr>
          <p:cNvSpPr/>
          <p:nvPr/>
        </p:nvSpPr>
        <p:spPr>
          <a:xfrm>
            <a:off x="7620000" y="3750353"/>
            <a:ext cx="1752600" cy="195099"/>
          </a:xfrm>
          <a:prstGeom prst="rect">
            <a:avLst/>
          </a:prstGeom>
          <a:solidFill>
            <a:srgbClr val="CCE6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89E69951-3064-44E9-8863-9AA43AF99C3B}"/>
              </a:ext>
            </a:extLst>
          </p:cNvPr>
          <p:cNvCxnSpPr/>
          <p:nvPr/>
        </p:nvCxnSpPr>
        <p:spPr>
          <a:xfrm>
            <a:off x="6400800" y="2496696"/>
            <a:ext cx="0" cy="381000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CD6C489-3D26-78C9-3F6B-15EE8AA9C2DD}"/>
              </a:ext>
            </a:extLst>
          </p:cNvPr>
          <p:cNvSpPr txBox="1"/>
          <p:nvPr/>
        </p:nvSpPr>
        <p:spPr>
          <a:xfrm>
            <a:off x="6928658" y="3597486"/>
            <a:ext cx="4806141" cy="1655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ea typeface="나눔스퀘어OTF" panose="020B0600000101010101" pitchFamily="34" charset="-127"/>
              </a:rPr>
              <a:t>기업의 </a:t>
            </a:r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일하는 방식의 표준</a:t>
            </a:r>
            <a:r>
              <a:rPr lang="ko-KR" altLang="en-US" sz="1600" b="0" dirty="0"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을</a:t>
            </a:r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 </a:t>
            </a:r>
            <a:r>
              <a:rPr lang="ko-KR" altLang="en-US" sz="1600" dirty="0">
                <a:ea typeface="나눔스퀘어OTF" panose="020B0600000101010101" pitchFamily="34" charset="-127"/>
              </a:rPr>
              <a:t>온라인 상에서</a:t>
            </a:r>
            <a:endParaRPr lang="en-US" altLang="ko-KR" sz="1600" dirty="0">
              <a:ea typeface="나눔스퀘어OTF" panose="020B0600000101010101" pitchFamily="34" charset="-127"/>
            </a:endParaRPr>
          </a:p>
          <a:p>
            <a:endParaRPr lang="en-US" altLang="ko-KR" sz="1600" dirty="0"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ea typeface="나눔스퀘어OTF" panose="020B0600000101010101" pitchFamily="34" charset="-127"/>
              </a:rPr>
              <a:t>통합적으로 </a:t>
            </a:r>
            <a:r>
              <a:rPr lang="ko-KR" altLang="en-US" sz="1600" u="sng" dirty="0">
                <a:ea typeface="나눔스퀘어OTF" panose="020B0600000101010101" pitchFamily="34" charset="-127"/>
              </a:rPr>
              <a:t>설계 및 매뉴얼화</a:t>
            </a:r>
            <a:r>
              <a:rPr lang="ko-KR" altLang="en-US" sz="1600" dirty="0">
                <a:ea typeface="나눔스퀘어OTF" panose="020B0600000101010101" pitchFamily="34" charset="-127"/>
              </a:rPr>
              <a:t> 할 수 있게 도와주고</a:t>
            </a:r>
            <a:endParaRPr lang="en-US" altLang="ko-KR" sz="1600" dirty="0"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ea typeface="나눔스퀘어OTF" panose="020B0600000101010101" pitchFamily="34" charset="-127"/>
              </a:rPr>
              <a:t>조직 내 다양한 그룹에 쉽게 공유</a:t>
            </a:r>
            <a:r>
              <a:rPr lang="ko-KR" altLang="en-US" sz="1600" dirty="0">
                <a:ea typeface="나눔스퀘어OTF" panose="020B0600000101010101" pitchFamily="34" charset="-127"/>
              </a:rPr>
              <a:t>할 수 있게 해주며</a:t>
            </a:r>
            <a:endParaRPr lang="en-US" altLang="ko-KR" sz="1600" dirty="0">
              <a:ea typeface="나눔스퀘어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u="sng" dirty="0">
                <a:ea typeface="나눔스퀘어OTF" panose="020B0600000101010101" pitchFamily="34" charset="-127"/>
              </a:rPr>
              <a:t>지속적인 변경관리</a:t>
            </a:r>
            <a:r>
              <a:rPr lang="ko-KR" altLang="en-US" sz="1600" dirty="0">
                <a:ea typeface="나눔스퀘어OTF" panose="020B0600000101010101" pitchFamily="34" charset="-127"/>
              </a:rPr>
              <a:t>를 가능하게 지원해줍니다</a:t>
            </a:r>
            <a:r>
              <a:rPr lang="en-US" altLang="ko-KR" sz="1600" dirty="0">
                <a:ea typeface="나눔스퀘어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90874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주요 </a:t>
            </a:r>
            <a:r>
              <a:rPr lang="en-US" altLang="ko-KR" dirty="0"/>
              <a:t>Reference</a:t>
            </a:r>
            <a:endParaRPr lang="ko-KR" altLang="en-US" dirty="0"/>
          </a:p>
        </p:txBody>
      </p:sp>
      <p:sp>
        <p:nvSpPr>
          <p:cNvPr id="3" name="모서리가 둥근 직사각형 47">
            <a:extLst>
              <a:ext uri="{FF2B5EF4-FFF2-40B4-BE49-F238E27FC236}">
                <a16:creationId xmlns:a16="http://schemas.microsoft.com/office/drawing/2014/main" id="{28780A20-9514-A544-6A05-2C0E9D9FC4E0}"/>
              </a:ext>
            </a:extLst>
          </p:cNvPr>
          <p:cNvSpPr/>
          <p:nvPr/>
        </p:nvSpPr>
        <p:spPr>
          <a:xfrm>
            <a:off x="1143000" y="1166465"/>
            <a:ext cx="9877026" cy="2782910"/>
          </a:xfrm>
          <a:prstGeom prst="roundRect">
            <a:avLst>
              <a:gd name="adj" fmla="val 853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6279E74A-5412-BCED-D6FD-C9BAE42B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4" y="2936702"/>
            <a:ext cx="233011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  <a:defRPr/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해외 통합 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PI / SAP ERP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1" name="Rectangle 41">
            <a:extLst>
              <a:ext uri="{FF2B5EF4-FFF2-40B4-BE49-F238E27FC236}">
                <a16:creationId xmlns:a16="http://schemas.microsoft.com/office/drawing/2014/main" id="{AEEC9A59-3D13-2028-7C4B-B25A49EF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344" y="3447256"/>
            <a:ext cx="305537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SAP ERP , PLM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 및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latinLnBrk="0">
              <a:spcBef>
                <a:spcPts val="0"/>
              </a:spcBef>
            </a:pP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ITSM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995D2F3-23AB-B036-DEBB-8D18962BA6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3630" y="3474314"/>
            <a:ext cx="465444" cy="2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3830142-7170-726C-C965-A07A084C3427}"/>
              </a:ext>
            </a:extLst>
          </p:cNvPr>
          <p:cNvSpPr txBox="1"/>
          <p:nvPr/>
        </p:nvSpPr>
        <p:spPr>
          <a:xfrm>
            <a:off x="1635882" y="961725"/>
            <a:ext cx="2326518" cy="42813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2182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ctr" eaLnBrk="0" hangingPunct="0">
              <a:defRPr sz="4000">
                <a:latin typeface="맑은 고딕" pitchFamily="50" charset="-127"/>
              </a:defRPr>
            </a:lvl2pPr>
            <a:lvl3pPr algn="ctr" eaLnBrk="0" hangingPunct="0">
              <a:defRPr sz="4000">
                <a:latin typeface="맑은 고딕" pitchFamily="50" charset="-127"/>
              </a:defRPr>
            </a:lvl3pPr>
            <a:lvl4pPr algn="ctr" eaLnBrk="0" hangingPunct="0">
              <a:defRPr sz="4000">
                <a:latin typeface="맑은 고딕" pitchFamily="50" charset="-127"/>
              </a:defRPr>
            </a:lvl4pPr>
            <a:lvl5pPr algn="ctr" eaLnBrk="0" hangingPunct="0">
              <a:defRPr sz="4000">
                <a:latin typeface="맑은 고딕" pitchFamily="50" charset="-127"/>
              </a:defRPr>
            </a:lvl5pPr>
            <a:lvl6pPr marL="415584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6pPr>
            <a:lvl7pPr marL="831167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7pPr>
            <a:lvl8pPr marL="1246751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8pPr>
            <a:lvl9pPr marL="1662336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9pPr>
          </a:lstStyle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</a:rPr>
              <a:t>[ S/4 Hana or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</a:rPr>
              <a:t>차세대 시스템 구축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</a:rPr>
              <a:t> ]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15" name="Picture 2" descr="C:\Users\manager\Desktop\logo.png">
            <a:extLst>
              <a:ext uri="{FF2B5EF4-FFF2-40B4-BE49-F238E27FC236}">
                <a16:creationId xmlns:a16="http://schemas.microsoft.com/office/drawing/2014/main" id="{00359FAB-9DEF-AD72-9EAB-F44ABD471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590" y="2391982"/>
            <a:ext cx="7715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17702200-5E16-BAC5-4A94-18B0CAB5A3E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84344" y="2384630"/>
            <a:ext cx="30884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KT&amp;G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그룹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S/4Hana 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17" name="모서리가 둥근 직사각형 67">
            <a:extLst>
              <a:ext uri="{FF2B5EF4-FFF2-40B4-BE49-F238E27FC236}">
                <a16:creationId xmlns:a16="http://schemas.microsoft.com/office/drawing/2014/main" id="{D018A347-8ADD-7ACE-CFD4-D8AA6E2EDA35}"/>
              </a:ext>
            </a:extLst>
          </p:cNvPr>
          <p:cNvSpPr/>
          <p:nvPr/>
        </p:nvSpPr>
        <p:spPr>
          <a:xfrm>
            <a:off x="1143000" y="4186810"/>
            <a:ext cx="9877026" cy="2308446"/>
          </a:xfrm>
          <a:prstGeom prst="roundRect">
            <a:avLst>
              <a:gd name="adj" fmla="val 8530"/>
            </a:avLst>
          </a:prstGeom>
          <a:solidFill>
            <a:schemeClr val="bg1"/>
          </a:solidFill>
          <a:ln w="12700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0" name="Rectangle 41">
            <a:extLst>
              <a:ext uri="{FF2B5EF4-FFF2-40B4-BE49-F238E27FC236}">
                <a16:creationId xmlns:a16="http://schemas.microsoft.com/office/drawing/2014/main" id="{01BAA834-633B-5D34-779F-7EF908521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742" y="5105319"/>
            <a:ext cx="310797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  <a:defRPr/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통합 매뉴얼 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2" name="Rectangle 41">
            <a:extLst>
              <a:ext uri="{FF2B5EF4-FFF2-40B4-BE49-F238E27FC236}">
                <a16:creationId xmlns:a16="http://schemas.microsoft.com/office/drawing/2014/main" id="{D9B618E2-9F76-EC74-6411-DD67342E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742" y="4561604"/>
            <a:ext cx="280049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전사 프로세스 및 작업 표준 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23" name="Picture 2" descr="C:\Users\skyi1\Desktop\logo_HEC.png">
            <a:extLst>
              <a:ext uri="{FF2B5EF4-FFF2-40B4-BE49-F238E27FC236}">
                <a16:creationId xmlns:a16="http://schemas.microsoft.com/office/drawing/2014/main" id="{0A42B577-CC1C-1D9B-0054-9D25BFB579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6" r="6843"/>
          <a:stretch/>
        </p:blipFill>
        <p:spPr bwMode="auto">
          <a:xfrm>
            <a:off x="1507113" y="4509616"/>
            <a:ext cx="1197545" cy="26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9F89B1D7-954F-7F10-46F1-F2A2C2CE4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1534219" y="6038056"/>
            <a:ext cx="1143332" cy="33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Rectangle 41">
            <a:extLst>
              <a:ext uri="{FF2B5EF4-FFF2-40B4-BE49-F238E27FC236}">
                <a16:creationId xmlns:a16="http://schemas.microsoft.com/office/drawing/2014/main" id="{A9F2474C-733A-F15E-CD4E-F4ECD67C2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605" y="6142627"/>
            <a:ext cx="270745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글로벌  표준 프로세스 관리 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7" name="Rectangle 41">
            <a:extLst>
              <a:ext uri="{FF2B5EF4-FFF2-40B4-BE49-F238E27FC236}">
                <a16:creationId xmlns:a16="http://schemas.microsoft.com/office/drawing/2014/main" id="{D5E21743-FD7C-2F34-801B-DFCB9EF52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053724"/>
            <a:ext cx="282016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글로벌 표준 문서 관리 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008669-18E0-38AA-BF9A-D335923281B4}"/>
              </a:ext>
            </a:extLst>
          </p:cNvPr>
          <p:cNvSpPr txBox="1"/>
          <p:nvPr/>
        </p:nvSpPr>
        <p:spPr>
          <a:xfrm>
            <a:off x="1635883" y="4053879"/>
            <a:ext cx="2478917" cy="30777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0" hangingPunct="0">
              <a:defRPr sz="2182">
                <a:solidFill>
                  <a:schemeClr val="tx1">
                    <a:lumMod val="85000"/>
                    <a:lumOff val="15000"/>
                  </a:schemeClr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  <a:cs typeface="+mj-cs"/>
              </a:defRPr>
            </a:lvl1pPr>
            <a:lvl2pPr algn="ctr" eaLnBrk="0" hangingPunct="0">
              <a:defRPr sz="4000">
                <a:latin typeface="맑은 고딕" pitchFamily="50" charset="-127"/>
              </a:defRPr>
            </a:lvl2pPr>
            <a:lvl3pPr algn="ctr" eaLnBrk="0" hangingPunct="0">
              <a:defRPr sz="4000">
                <a:latin typeface="맑은 고딕" pitchFamily="50" charset="-127"/>
              </a:defRPr>
            </a:lvl3pPr>
            <a:lvl4pPr algn="ctr" eaLnBrk="0" hangingPunct="0">
              <a:defRPr sz="4000">
                <a:latin typeface="맑은 고딕" pitchFamily="50" charset="-127"/>
              </a:defRPr>
            </a:lvl4pPr>
            <a:lvl5pPr algn="ctr" eaLnBrk="0" hangingPunct="0">
              <a:defRPr sz="4000">
                <a:latin typeface="맑은 고딕" pitchFamily="50" charset="-127"/>
              </a:defRPr>
            </a:lvl5pPr>
            <a:lvl6pPr marL="415584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6pPr>
            <a:lvl7pPr marL="831167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7pPr>
            <a:lvl8pPr marL="1246751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8pPr>
            <a:lvl9pPr marL="1662336" algn="ctr" fontAlgn="base">
              <a:spcBef>
                <a:spcPct val="0"/>
              </a:spcBef>
              <a:spcAft>
                <a:spcPct val="0"/>
              </a:spcAft>
              <a:defRPr sz="4000">
                <a:latin typeface="맑은 고딕" pitchFamily="50" charset="-127"/>
              </a:defRPr>
            </a:lvl9pPr>
          </a:lstStyle>
          <a:p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</a:rPr>
              <a:t>[ </a:t>
            </a:r>
            <a:r>
              <a:rPr lang="ko-KR" altLang="en-US" sz="1100" dirty="0">
                <a:solidFill>
                  <a:schemeClr val="tx2">
                    <a:lumMod val="75000"/>
                  </a:schemeClr>
                </a:solidFill>
              </a:rPr>
              <a:t>전사 프로세스 및 표준작업 지침 관리</a:t>
            </a:r>
            <a:r>
              <a:rPr lang="en-US" altLang="ko-KR" sz="1100" dirty="0">
                <a:solidFill>
                  <a:schemeClr val="tx2">
                    <a:lumMod val="75000"/>
                  </a:schemeClr>
                </a:solidFill>
              </a:rPr>
              <a:t>]</a:t>
            </a:r>
            <a:endParaRPr lang="ko-KR" altLang="en-US" sz="11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37" name="Picture 2" descr="emart">
            <a:extLst>
              <a:ext uri="{FF2B5EF4-FFF2-40B4-BE49-F238E27FC236}">
                <a16:creationId xmlns:a16="http://schemas.microsoft.com/office/drawing/2014/main" id="{967DB6DE-09C7-EDB4-B7F4-B860EEAAE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514" y="1374268"/>
            <a:ext cx="770995" cy="21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21">
            <a:extLst>
              <a:ext uri="{FF2B5EF4-FFF2-40B4-BE49-F238E27FC236}">
                <a16:creationId xmlns:a16="http://schemas.microsoft.com/office/drawing/2014/main" id="{A788428F-9728-C05B-67EA-B4731383B189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7742" y="1394766"/>
            <a:ext cx="2638972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S/4HANA  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45" name="그림 4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EB4A038B-FFF3-188D-BEAD-C264680FEF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30" y="1881245"/>
            <a:ext cx="771525" cy="255472"/>
          </a:xfrm>
          <a:prstGeom prst="rect">
            <a:avLst/>
          </a:prstGeom>
        </p:spPr>
      </p:pic>
      <p:sp>
        <p:nvSpPr>
          <p:cNvPr id="46" name="Rectangle 21">
            <a:extLst>
              <a:ext uri="{FF2B5EF4-FFF2-40B4-BE49-F238E27FC236}">
                <a16:creationId xmlns:a16="http://schemas.microsoft.com/office/drawing/2014/main" id="{CC43004D-E186-E166-4626-5F348B19B095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84344" y="1924343"/>
            <a:ext cx="297917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그룹사 통합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PI 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47" name="Rectangle 41">
            <a:extLst>
              <a:ext uri="{FF2B5EF4-FFF2-40B4-BE49-F238E27FC236}">
                <a16:creationId xmlns:a16="http://schemas.microsoft.com/office/drawing/2014/main" id="{9AF058A1-EC7B-3817-FE13-2F07775D4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7742" y="3447256"/>
            <a:ext cx="30884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SAP ERP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 및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IT VOC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56" name="Picture 2" descr="한화토탈 CI">
            <a:extLst>
              <a:ext uri="{FF2B5EF4-FFF2-40B4-BE49-F238E27FC236}">
                <a16:creationId xmlns:a16="http://schemas.microsoft.com/office/drawing/2014/main" id="{AD37BB07-5316-4D47-DCAC-E0C2A0A97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66105" y="3511397"/>
            <a:ext cx="1401813" cy="210272"/>
          </a:xfrm>
          <a:prstGeom prst="rect">
            <a:avLst/>
          </a:prstGeom>
          <a:noFill/>
        </p:spPr>
      </p:pic>
      <p:pic>
        <p:nvPicPr>
          <p:cNvPr id="1026" name="Picture 2" descr="SK bioscience">
            <a:extLst>
              <a:ext uri="{FF2B5EF4-FFF2-40B4-BE49-F238E27FC236}">
                <a16:creationId xmlns:a16="http://schemas.microsoft.com/office/drawing/2014/main" id="{21E56455-5F0E-E66D-52AF-B97C052E0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33" y="1316537"/>
            <a:ext cx="1171638" cy="325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21">
            <a:extLst>
              <a:ext uri="{FF2B5EF4-FFF2-40B4-BE49-F238E27FC236}">
                <a16:creationId xmlns:a16="http://schemas.microsoft.com/office/drawing/2014/main" id="{F31931D1-3302-FE86-E9D5-127F6B24AA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7884344" y="1394766"/>
            <a:ext cx="308845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S/4HANA  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업그레이드를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65B2DB43-F0A3-6750-9712-3C3BF3FCA2A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7742" y="3021341"/>
            <a:ext cx="321685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 err="1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QCell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 S/4Hana  G-ERP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구축을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9F8CF0D-5A99-DC0D-64E3-647D5A3CA4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28" y="2953653"/>
            <a:ext cx="931495" cy="274036"/>
          </a:xfrm>
          <a:prstGeom prst="rect">
            <a:avLst/>
          </a:prstGeom>
        </p:spPr>
      </p:pic>
      <p:pic>
        <p:nvPicPr>
          <p:cNvPr id="1028" name="Picture 4" descr="DL Chemical">
            <a:extLst>
              <a:ext uri="{FF2B5EF4-FFF2-40B4-BE49-F238E27FC236}">
                <a16:creationId xmlns:a16="http://schemas.microsoft.com/office/drawing/2014/main" id="{562D0146-F7F5-A7B0-642E-54758E276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86" y="1866106"/>
            <a:ext cx="10858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21">
            <a:extLst>
              <a:ext uri="{FF2B5EF4-FFF2-40B4-BE49-F238E27FC236}">
                <a16:creationId xmlns:a16="http://schemas.microsoft.com/office/drawing/2014/main" id="{CFBE4DFF-44BA-61DA-AFBF-84D639D62D82}"/>
              </a:ext>
            </a:extLst>
          </p:cNvPr>
          <p:cNvSpPr>
            <a:spLocks noChangeArrowheads="1"/>
          </p:cNvSpPr>
          <p:nvPr/>
        </p:nvSpPr>
        <p:spPr bwMode="gray">
          <a:xfrm>
            <a:off x="3107742" y="1924343"/>
            <a:ext cx="3088456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S/4HANA  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업그레이드를 위한 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0" name="Picture 6" descr="Hanwha Aerospace">
            <a:extLst>
              <a:ext uri="{FF2B5EF4-FFF2-40B4-BE49-F238E27FC236}">
                <a16:creationId xmlns:a16="http://schemas.microsoft.com/office/drawing/2014/main" id="{B06876A3-69C6-BE7E-5CA4-BA3D86E223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803" y="6037093"/>
            <a:ext cx="1383505" cy="26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ctangle 41">
            <a:extLst>
              <a:ext uri="{FF2B5EF4-FFF2-40B4-BE49-F238E27FC236}">
                <a16:creationId xmlns:a16="http://schemas.microsoft.com/office/drawing/2014/main" id="{41585AD9-F099-A7B7-DD46-2000946104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6094527"/>
            <a:ext cx="2800495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전사 프로세스 및 작업 표준 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관리시스템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2" name="Picture 8" descr="SK Chemical">
            <a:extLst>
              <a:ext uri="{FF2B5EF4-FFF2-40B4-BE49-F238E27FC236}">
                <a16:creationId xmlns:a16="http://schemas.microsoft.com/office/drawing/2014/main" id="{23A7CE8B-C833-5A2B-1376-86CAF8D904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091" y="4307704"/>
            <a:ext cx="919852" cy="478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41">
            <a:extLst>
              <a:ext uri="{FF2B5EF4-FFF2-40B4-BE49-F238E27FC236}">
                <a16:creationId xmlns:a16="http://schemas.microsoft.com/office/drawing/2014/main" id="{E91E2B7D-9CDC-C98E-8991-170416375A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4524328"/>
            <a:ext cx="2998151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설비 프로세스 자산화 및 엔지니어링 문서관리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034" name="Picture 10" descr="cjCheilJedang">
            <a:extLst>
              <a:ext uri="{FF2B5EF4-FFF2-40B4-BE49-F238E27FC236}">
                <a16:creationId xmlns:a16="http://schemas.microsoft.com/office/drawing/2014/main" id="{9B6F011F-BE2C-4F39-DA53-4876ADF60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944055"/>
            <a:ext cx="1327782" cy="3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93ECF29-6554-163C-638E-C790EF168CB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81937" y="4948522"/>
            <a:ext cx="1027999" cy="420545"/>
          </a:xfrm>
          <a:prstGeom prst="rect">
            <a:avLst/>
          </a:prstGeom>
        </p:spPr>
      </p:pic>
      <p:pic>
        <p:nvPicPr>
          <p:cNvPr id="4" name="Picture 2" descr="skon">
            <a:extLst>
              <a:ext uri="{FF2B5EF4-FFF2-40B4-BE49-F238E27FC236}">
                <a16:creationId xmlns:a16="http://schemas.microsoft.com/office/drawing/2014/main" id="{72CAA11C-487E-5ABD-16D2-992F8932A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62" y="4895056"/>
            <a:ext cx="19050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 descr="C:\Users\sklee\Desktop\logo_MND.png">
            <a:extLst>
              <a:ext uri="{FF2B5EF4-FFF2-40B4-BE49-F238E27FC236}">
                <a16:creationId xmlns:a16="http://schemas.microsoft.com/office/drawing/2014/main" id="{9845AD50-A22B-802A-B6C6-EBD246651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/>
          <a:srcRect l="8183"/>
          <a:stretch/>
        </p:blipFill>
        <p:spPr bwMode="auto">
          <a:xfrm>
            <a:off x="1686097" y="5541291"/>
            <a:ext cx="839577" cy="276626"/>
          </a:xfrm>
          <a:prstGeom prst="rect">
            <a:avLst/>
          </a:prstGeom>
          <a:noFill/>
        </p:spPr>
      </p:pic>
      <p:sp>
        <p:nvSpPr>
          <p:cNvPr id="10" name="Rectangle 28">
            <a:extLst>
              <a:ext uri="{FF2B5EF4-FFF2-40B4-BE49-F238E27FC236}">
                <a16:creationId xmlns:a16="http://schemas.microsoft.com/office/drawing/2014/main" id="{2D9C7B0E-5EF9-DB32-E89F-E1D73A6F4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4605" y="5598813"/>
            <a:ext cx="2248370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글로벌 프로세스 관리 시스템 구축 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78F6754-5A84-E592-428E-337EF5946FA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2549" y="5504656"/>
            <a:ext cx="961160" cy="349896"/>
          </a:xfrm>
          <a:prstGeom prst="rect">
            <a:avLst/>
          </a:prstGeom>
        </p:spPr>
      </p:pic>
      <p:sp>
        <p:nvSpPr>
          <p:cNvPr id="21" name="Rectangle 41">
            <a:extLst>
              <a:ext uri="{FF2B5EF4-FFF2-40B4-BE49-F238E27FC236}">
                <a16:creationId xmlns:a16="http://schemas.microsoft.com/office/drawing/2014/main" id="{73D96938-2281-6FCA-AD8C-BEE96BBD3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4800" y="5598813"/>
            <a:ext cx="2811698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177800" indent="-177800" latinLnBrk="0">
              <a:spcBef>
                <a:spcPts val="0"/>
              </a:spcBef>
            </a:pP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자산화 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라이브러리  </a:t>
            </a:r>
            <a:r>
              <a:rPr kumimoji="0"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Ver.2.0 </a:t>
            </a:r>
            <a:r>
              <a:rPr kumimoji="0"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구축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8" name="Picture 2" descr="hdhi">
            <a:extLst>
              <a:ext uri="{FF2B5EF4-FFF2-40B4-BE49-F238E27FC236}">
                <a16:creationId xmlns:a16="http://schemas.microsoft.com/office/drawing/2014/main" id="{0AFC6C7F-54F1-1C00-8A22-497A0ED3C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313781"/>
            <a:ext cx="1428750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1">
            <a:extLst>
              <a:ext uri="{FF2B5EF4-FFF2-40B4-BE49-F238E27FC236}">
                <a16:creationId xmlns:a16="http://schemas.microsoft.com/office/drawing/2014/main" id="{D02463FE-A009-73A9-3068-880D7455924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099101" y="2425013"/>
            <a:ext cx="30884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latinLnBrk="0">
              <a:spcBef>
                <a:spcPts val="0"/>
              </a:spcBef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ERP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업그레이드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운영 최적화를 위한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자산화</a:t>
            </a:r>
            <a:endParaRPr kumimoji="0"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5132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97AE8F0-1E82-4F62-B0A5-9CAC3C85A3E6}"/>
              </a:ext>
            </a:extLst>
          </p:cNvPr>
          <p:cNvGrpSpPr/>
          <p:nvPr/>
        </p:nvGrpSpPr>
        <p:grpSpPr>
          <a:xfrm>
            <a:off x="584973" y="2238939"/>
            <a:ext cx="11044321" cy="4256317"/>
            <a:chOff x="584974" y="2300203"/>
            <a:chExt cx="10484862" cy="410797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DA9ACAD-3A40-4E12-867E-8A6BCFEC4E26}"/>
                </a:ext>
              </a:extLst>
            </p:cNvPr>
            <p:cNvSpPr/>
            <p:nvPr/>
          </p:nvSpPr>
          <p:spPr>
            <a:xfrm>
              <a:off x="584974" y="2300203"/>
              <a:ext cx="2030115" cy="41079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2D0ED27-E1CE-441D-B1D6-58A2E33C86EF}"/>
                </a:ext>
              </a:extLst>
            </p:cNvPr>
            <p:cNvSpPr/>
            <p:nvPr/>
          </p:nvSpPr>
          <p:spPr>
            <a:xfrm>
              <a:off x="2692888" y="2300203"/>
              <a:ext cx="2030115" cy="41079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E298DAB-8EF4-4694-9B40-166CC3C70DC7}"/>
                </a:ext>
              </a:extLst>
            </p:cNvPr>
            <p:cNvSpPr/>
            <p:nvPr/>
          </p:nvSpPr>
          <p:spPr>
            <a:xfrm>
              <a:off x="4808585" y="2300203"/>
              <a:ext cx="2030115" cy="41079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50EAFC4-B0E1-4AFF-8E06-9C3A893F7774}"/>
                </a:ext>
              </a:extLst>
            </p:cNvPr>
            <p:cNvSpPr/>
            <p:nvPr/>
          </p:nvSpPr>
          <p:spPr>
            <a:xfrm>
              <a:off x="6924153" y="2300203"/>
              <a:ext cx="2030115" cy="41079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1DCAE16-300D-441F-95DE-36D81284C46A}"/>
                </a:ext>
              </a:extLst>
            </p:cNvPr>
            <p:cNvSpPr/>
            <p:nvPr/>
          </p:nvSpPr>
          <p:spPr>
            <a:xfrm>
              <a:off x="9039721" y="2300203"/>
              <a:ext cx="2030115" cy="410797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3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268292"/>
          </a:xfrm>
        </p:spPr>
        <p:txBody>
          <a:bodyPr/>
          <a:lstStyle/>
          <a:p>
            <a:r>
              <a:rPr lang="ko-KR" altLang="en-US" dirty="0"/>
              <a:t>프로세스 </a:t>
            </a:r>
            <a:r>
              <a:rPr lang="ko-KR" altLang="en-US" b="0" dirty="0"/>
              <a:t>및 관련 정보의 체계적인 설계</a:t>
            </a:r>
            <a:r>
              <a:rPr lang="en-US" altLang="ko-KR" b="0" dirty="0"/>
              <a:t>, </a:t>
            </a:r>
            <a:r>
              <a:rPr lang="ko-KR" altLang="en-US" b="0" dirty="0"/>
              <a:t>공유 및 변경관리하기 위한 종합적인 기능을 제공</a:t>
            </a:r>
            <a:endParaRPr lang="en-US" altLang="ko-KR" b="0" dirty="0"/>
          </a:p>
          <a:p>
            <a:pPr lvl="1"/>
            <a:r>
              <a:rPr lang="ko-KR" altLang="en-US" dirty="0"/>
              <a:t>국내 다양한 기업에서 다수의 </a:t>
            </a:r>
            <a:r>
              <a:rPr lang="en-US" altLang="ko-KR" dirty="0"/>
              <a:t>PI,BPM </a:t>
            </a:r>
            <a:r>
              <a:rPr lang="ko-KR" altLang="en-US" dirty="0"/>
              <a:t>및 </a:t>
            </a:r>
            <a:r>
              <a:rPr lang="en-US" altLang="ko-KR" dirty="0"/>
              <a:t>ERP </a:t>
            </a:r>
            <a:r>
              <a:rPr lang="ko-KR" altLang="en-US" dirty="0"/>
              <a:t>구축 프로젝트의 경험과 컨설팅 회사의 방법론이 내제화 되어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국내 고객의 유연하고 효율적인 프로세스 관리 요구를 반영한 기능과 </a:t>
            </a:r>
            <a:r>
              <a:rPr lang="en-US" altLang="ko-KR" dirty="0"/>
              <a:t>UI</a:t>
            </a:r>
            <a:r>
              <a:rPr lang="ko-KR" altLang="en-US" dirty="0"/>
              <a:t>를 제공합니다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웹 표준 프레임워크 기반 기술로 커스토마이징 </a:t>
            </a:r>
            <a:r>
              <a:rPr lang="en-US" altLang="ko-KR" dirty="0"/>
              <a:t>, </a:t>
            </a:r>
            <a:r>
              <a:rPr lang="ko-KR" altLang="en-US" dirty="0"/>
              <a:t> </a:t>
            </a:r>
            <a:r>
              <a:rPr lang="en-US" altLang="ko-KR" dirty="0"/>
              <a:t>Add-On</a:t>
            </a:r>
            <a:r>
              <a:rPr lang="ko-KR" altLang="en-US" dirty="0"/>
              <a:t>  및 </a:t>
            </a:r>
            <a:r>
              <a:rPr lang="en-US" altLang="ko-KR" dirty="0"/>
              <a:t>IF </a:t>
            </a:r>
            <a:r>
              <a:rPr lang="ko-KR" altLang="en-US" dirty="0"/>
              <a:t>개발이  용이합니다</a:t>
            </a:r>
            <a:r>
              <a:rPr lang="en-US" altLang="ko-KR" dirty="0"/>
              <a:t>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102815" y="3881188"/>
            <a:ext cx="15584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프로세스 모델링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D2D2EB-5041-16EC-5A21-478E04BB608C}"/>
              </a:ext>
            </a:extLst>
          </p:cNvPr>
          <p:cNvSpPr txBox="1"/>
          <p:nvPr/>
        </p:nvSpPr>
        <p:spPr>
          <a:xfrm>
            <a:off x="5410200" y="3881188"/>
            <a:ext cx="1402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표준 문서 관리</a:t>
            </a:r>
          </a:p>
        </p:txBody>
      </p:sp>
      <p:sp>
        <p:nvSpPr>
          <p:cNvPr id="3321862" name="TextBox 3321861">
            <a:extLst>
              <a:ext uri="{FF2B5EF4-FFF2-40B4-BE49-F238E27FC236}">
                <a16:creationId xmlns:a16="http://schemas.microsoft.com/office/drawing/2014/main" id="{23AB95A1-D909-FBF6-AC08-60AF173E5442}"/>
              </a:ext>
            </a:extLst>
          </p:cNvPr>
          <p:cNvSpPr txBox="1"/>
          <p:nvPr/>
        </p:nvSpPr>
        <p:spPr>
          <a:xfrm>
            <a:off x="9896449" y="3881188"/>
            <a:ext cx="12682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제</a:t>
            </a:r>
            <a:r>
              <a:rPr lang="en-US" altLang="ko-KR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/</a:t>
            </a:r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개정 관리</a:t>
            </a:r>
          </a:p>
        </p:txBody>
      </p:sp>
      <p:sp>
        <p:nvSpPr>
          <p:cNvPr id="3321865" name="TextBox 3321864">
            <a:extLst>
              <a:ext uri="{FF2B5EF4-FFF2-40B4-BE49-F238E27FC236}">
                <a16:creationId xmlns:a16="http://schemas.microsoft.com/office/drawing/2014/main" id="{63876E76-3E15-07C0-3D80-5CDBF11AF41A}"/>
              </a:ext>
            </a:extLst>
          </p:cNvPr>
          <p:cNvSpPr txBox="1"/>
          <p:nvPr/>
        </p:nvSpPr>
        <p:spPr>
          <a:xfrm>
            <a:off x="857584" y="3881188"/>
            <a:ext cx="1702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분류 및 속성 관리</a:t>
            </a:r>
          </a:p>
        </p:txBody>
      </p:sp>
      <p:sp>
        <p:nvSpPr>
          <p:cNvPr id="3321866" name="직사각형 3321865">
            <a:extLst>
              <a:ext uri="{FF2B5EF4-FFF2-40B4-BE49-F238E27FC236}">
                <a16:creationId xmlns:a16="http://schemas.microsoft.com/office/drawing/2014/main" id="{0B5FEF1B-BD01-CFB6-58DC-0BF01A6C8DEB}"/>
              </a:ext>
            </a:extLst>
          </p:cNvPr>
          <p:cNvSpPr/>
          <p:nvPr/>
        </p:nvSpPr>
        <p:spPr>
          <a:xfrm>
            <a:off x="757878" y="4381295"/>
            <a:ext cx="1802416" cy="1591398"/>
          </a:xfrm>
          <a:prstGeom prst="rect">
            <a:avLst/>
          </a:prstGeom>
        </p:spPr>
        <p:txBody>
          <a:bodyPr wrap="none" spcCol="0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분류체계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레벨 및 레벨 특성 관리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분류코드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분류 필터 설정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속성 관리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HTML Editor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체계간 상관관계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321868" name="TextBox 3321867">
            <a:extLst>
              <a:ext uri="{FF2B5EF4-FFF2-40B4-BE49-F238E27FC236}">
                <a16:creationId xmlns:a16="http://schemas.microsoft.com/office/drawing/2014/main" id="{F192B0DD-1208-C233-2E8D-E7FAC6E92D38}"/>
              </a:ext>
            </a:extLst>
          </p:cNvPr>
          <p:cNvSpPr txBox="1"/>
          <p:nvPr/>
        </p:nvSpPr>
        <p:spPr>
          <a:xfrm>
            <a:off x="7399400" y="3881188"/>
            <a:ext cx="1888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dirty="0">
                <a:solidFill>
                  <a:srgbClr val="1C426E"/>
                </a:solidFill>
                <a:latin typeface="나눔스퀘어OTF" panose="020B0600000101010101" pitchFamily="34" charset="-127"/>
                <a:ea typeface="나눔스퀘어OTF ExtraBold" panose="020B0600000101010101" pitchFamily="34" charset="-127"/>
              </a:rPr>
              <a:t>역할 및 오너쉽 관리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AD8551A-8745-5E53-1B3A-E6E65D9CE524}"/>
              </a:ext>
            </a:extLst>
          </p:cNvPr>
          <p:cNvSpPr/>
          <p:nvPr/>
        </p:nvSpPr>
        <p:spPr>
          <a:xfrm>
            <a:off x="2965888" y="4381295"/>
            <a:ext cx="1978747" cy="1591398"/>
          </a:xfrm>
          <a:prstGeom prst="rect">
            <a:avLst/>
          </a:prstGeom>
        </p:spPr>
        <p:txBody>
          <a:bodyPr wrap="none" spcCol="0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표준 심볼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아이콘 설정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선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후행 연계 검증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모델 버전 관리 및 비교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맵 자동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생성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(Excel)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E2E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테스트 시나리오 생성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정의서 자동생성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789E7A9-82C5-9149-0F9E-CB5DB4747AE2}"/>
              </a:ext>
            </a:extLst>
          </p:cNvPr>
          <p:cNvSpPr/>
          <p:nvPr/>
        </p:nvSpPr>
        <p:spPr>
          <a:xfrm>
            <a:off x="5178457" y="4381295"/>
            <a:ext cx="1635704" cy="1845313"/>
          </a:xfrm>
          <a:prstGeom prst="rect">
            <a:avLst/>
          </a:prstGeom>
        </p:spPr>
        <p:txBody>
          <a:bodyPr wrap="none" spcCol="0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유형 관리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파일 검색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 버전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EDMS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DRM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Web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Doc. Viewer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 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문서검색 엔진 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9EDA7DC-0D71-99FB-0C14-1FC82ABEDA71}"/>
              </a:ext>
            </a:extLst>
          </p:cNvPr>
          <p:cNvSpPr/>
          <p:nvPr/>
        </p:nvSpPr>
        <p:spPr>
          <a:xfrm>
            <a:off x="7421015" y="4381295"/>
            <a:ext cx="1884170" cy="1583126"/>
          </a:xfrm>
          <a:prstGeom prst="rect">
            <a:avLst/>
          </a:prstGeom>
        </p:spPr>
        <p:txBody>
          <a:bodyPr wrap="none" spcCol="0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조직도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인사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 정보 연동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 오너쉽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프로세스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시스템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R&amp;R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직원 변경 영향 리포팅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 및 직원 과업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4C6CE2-9573-EFC7-6377-C2C25DC99790}"/>
              </a:ext>
            </a:extLst>
          </p:cNvPr>
          <p:cNvSpPr/>
          <p:nvPr/>
        </p:nvSpPr>
        <p:spPr>
          <a:xfrm>
            <a:off x="9644587" y="4381295"/>
            <a:ext cx="1815241" cy="1845313"/>
          </a:xfrm>
          <a:prstGeom prst="rect">
            <a:avLst/>
          </a:prstGeom>
        </p:spPr>
        <p:txBody>
          <a:bodyPr wrap="none" spcCol="0">
            <a:spAutoFit/>
          </a:bodyPr>
          <a:lstStyle/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제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/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개정 정책 설정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 프로젝트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사전 검토 및 변경승인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변경 이력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개정 예정일 관리</a:t>
            </a:r>
            <a:endParaRPr lang="en-US" altLang="ko-KR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ITVOC </a:t>
            </a:r>
            <a:r>
              <a:rPr lang="ko-KR" altLang="en-US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및 </a:t>
            </a:r>
            <a:r>
              <a:rPr lang="en-US" altLang="ko-KR" sz="1100" b="0" dirty="0">
                <a:latin typeface="나눔스퀘어OTF" panose="020B0600000101010101" pitchFamily="34" charset="-127"/>
                <a:ea typeface="나눔스퀘어OTF" panose="020B0600000101010101" pitchFamily="34" charset="-127"/>
              </a:rPr>
              <a:t>ITSM </a:t>
            </a:r>
          </a:p>
          <a:p>
            <a:pPr marL="77922" indent="-77922">
              <a:lnSpc>
                <a:spcPct val="150000"/>
              </a:lnSpc>
              <a:buFont typeface="Arial" pitchFamily="34" charset="0"/>
              <a:buChar char="•"/>
            </a:pPr>
            <a:endParaRPr lang="ko-KR" altLang="en-US" sz="1100" b="0" dirty="0"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38306D2-783B-45BC-3789-88C2E8C31BB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621729"/>
            <a:ext cx="1072433" cy="10724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BE6AAE5-4051-8E93-3DD7-7D185294D5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3703" y="2622980"/>
            <a:ext cx="1053789" cy="1053789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7FF926DD-5063-4EED-B142-8E0901A78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1910" y="2655583"/>
            <a:ext cx="1020273" cy="102027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A463E41-9125-4EA4-9448-E05CEF93836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214" y="2655583"/>
            <a:ext cx="1029643" cy="1032331"/>
          </a:xfrm>
          <a:prstGeom prst="rect">
            <a:avLst/>
          </a:prstGeom>
        </p:spPr>
      </p:pic>
      <p:pic>
        <p:nvPicPr>
          <p:cNvPr id="29" name="그래픽 28">
            <a:extLst>
              <a:ext uri="{FF2B5EF4-FFF2-40B4-BE49-F238E27FC236}">
                <a16:creationId xmlns:a16="http://schemas.microsoft.com/office/drawing/2014/main" id="{7F76134F-B765-4D15-8146-579B1BC6CB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20693" y="2621729"/>
            <a:ext cx="1018507" cy="101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92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분류 및 속성관리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>
          <a:xfrm>
            <a:off x="457244" y="856456"/>
            <a:ext cx="11172051" cy="1174781"/>
          </a:xfrm>
        </p:spPr>
        <p:txBody>
          <a:bodyPr/>
          <a:lstStyle/>
          <a:p>
            <a:r>
              <a:rPr lang="ko-KR" altLang="en-US" b="1" dirty="0">
                <a:sym typeface="Wingdings" pitchFamily="2" charset="2"/>
              </a:rPr>
              <a:t>통합적이고 유연한 분류체계 관리</a:t>
            </a:r>
            <a:r>
              <a:rPr lang="en-US" altLang="ko-KR" b="1" dirty="0">
                <a:sym typeface="Wingdings" pitchFamily="2" charset="2"/>
              </a:rPr>
              <a:t>(1/4)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프로세스</a:t>
            </a:r>
            <a:r>
              <a:rPr lang="en-US" altLang="ko-KR" dirty="0">
                <a:sym typeface="Wingdings" pitchFamily="2" charset="2"/>
              </a:rPr>
              <a:t>, Role, SOP, </a:t>
            </a:r>
            <a:r>
              <a:rPr lang="ko-KR" altLang="en-US" dirty="0">
                <a:sym typeface="Wingdings" pitchFamily="2" charset="2"/>
              </a:rPr>
              <a:t>시스템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리스크</a:t>
            </a:r>
            <a:r>
              <a:rPr lang="en-US" altLang="ko-KR" dirty="0">
                <a:sym typeface="Wingdings" pitchFamily="2" charset="2"/>
              </a:rPr>
              <a:t>, KPI </a:t>
            </a:r>
            <a:r>
              <a:rPr lang="ko-KR" altLang="en-US" dirty="0">
                <a:sym typeface="Wingdings" pitchFamily="2" charset="2"/>
              </a:rPr>
              <a:t>등 다양한 객체 유형 별 독립적인 분류체계를 정의할 수 있습니다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분류 체계 별</a:t>
            </a:r>
            <a:r>
              <a:rPr lang="en-US" altLang="ko-KR" dirty="0">
                <a:sym typeface="Wingdings" pitchFamily="2" charset="2"/>
              </a:rPr>
              <a:t>/ </a:t>
            </a:r>
            <a:r>
              <a:rPr lang="ko-KR" altLang="en-US" dirty="0">
                <a:sym typeface="Wingdings" pitchFamily="2" charset="2"/>
              </a:rPr>
              <a:t>레벨 별 속성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문서관리</a:t>
            </a:r>
            <a:r>
              <a:rPr lang="en-US" altLang="ko-KR" dirty="0">
                <a:sym typeface="Wingdings" pitchFamily="2" charset="2"/>
              </a:rPr>
              <a:t> </a:t>
            </a:r>
            <a:r>
              <a:rPr lang="ko-KR" altLang="en-US" dirty="0">
                <a:sym typeface="Wingdings" pitchFamily="2" charset="2"/>
              </a:rPr>
              <a:t>정책 설정 </a:t>
            </a:r>
            <a:r>
              <a:rPr lang="en-US" altLang="ko-KR" dirty="0">
                <a:sym typeface="Wingdings" pitchFamily="2" charset="2"/>
              </a:rPr>
              <a:t>, </a:t>
            </a:r>
            <a:r>
              <a:rPr lang="ko-KR" altLang="en-US" dirty="0">
                <a:sym typeface="Wingdings" pitchFamily="2" charset="2"/>
              </a:rPr>
              <a:t> 메뉴 및 화면 설정을 지원합니다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>
                <a:sym typeface="Wingdings" pitchFamily="2" charset="2"/>
              </a:rPr>
              <a:t>분류체계별 관리 주관 부서 정의 및 변경관리 정책을 독립적으로 설정할 수 있습니다</a:t>
            </a:r>
            <a:r>
              <a:rPr lang="en-US" altLang="ko-KR" dirty="0">
                <a:sym typeface="Wingdings" pitchFamily="2" charset="2"/>
              </a:rPr>
              <a:t>.</a:t>
            </a:r>
            <a:endParaRPr lang="ko-KR" altLang="en-US" dirty="0"/>
          </a:p>
          <a:p>
            <a:endParaRPr lang="en-US" altLang="ko-KR" dirty="0">
              <a:sym typeface="Wingdings" pitchFamily="2" charset="2"/>
            </a:endParaRPr>
          </a:p>
          <a:p>
            <a:endParaRPr lang="en-US" altLang="ko-KR" dirty="0">
              <a:sym typeface="Wingdings" pitchFamily="2" charset="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038" y="2495140"/>
            <a:ext cx="3363300" cy="1493839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40" y="4781139"/>
            <a:ext cx="3370076" cy="15044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540" y="2484481"/>
            <a:ext cx="3355308" cy="15044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23" y="4781139"/>
            <a:ext cx="3370076" cy="150449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29034" y="6323257"/>
            <a:ext cx="1779654" cy="2042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7" b="0" dirty="0">
                <a:ea typeface="나눔스퀘어OTF" panose="020B0600000101010101" pitchFamily="34" charset="-127"/>
              </a:rPr>
              <a:t>* SOP : Standard Operation Procedure</a:t>
            </a:r>
            <a:endParaRPr lang="ko-KR" altLang="en-US" sz="727" b="0" dirty="0">
              <a:ea typeface="나눔스퀘어OTF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FB950BC-0268-4D97-9E4F-6EB5562ACE2D}"/>
              </a:ext>
            </a:extLst>
          </p:cNvPr>
          <p:cNvGrpSpPr/>
          <p:nvPr/>
        </p:nvGrpSpPr>
        <p:grpSpPr>
          <a:xfrm>
            <a:off x="4556889" y="3662061"/>
            <a:ext cx="785793" cy="874294"/>
            <a:chOff x="1151038" y="2672123"/>
            <a:chExt cx="785793" cy="874294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578E08D-CD7C-DF76-687C-924B1CDE43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grayscl/>
            </a:blip>
            <a:stretch>
              <a:fillRect/>
            </a:stretch>
          </p:blipFill>
          <p:spPr>
            <a:xfrm>
              <a:off x="1262924" y="2672123"/>
              <a:ext cx="562020" cy="56201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2B21CEB-39E2-3DCD-FA19-FBCEDDE4A6C4}"/>
                </a:ext>
              </a:extLst>
            </p:cNvPr>
            <p:cNvSpPr txBox="1"/>
            <p:nvPr/>
          </p:nvSpPr>
          <p:spPr>
            <a:xfrm>
              <a:off x="1151038" y="3300196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나눔스퀘어OTF" panose="020B0600000101010101" pitchFamily="34" charset="-127"/>
                </a:rPr>
                <a:t>경영혁신팀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FF4C4D6E-62CF-4CC9-8A0F-4817F37BA2B1}"/>
              </a:ext>
            </a:extLst>
          </p:cNvPr>
          <p:cNvGrpSpPr/>
          <p:nvPr/>
        </p:nvGrpSpPr>
        <p:grpSpPr>
          <a:xfrm>
            <a:off x="8944142" y="3657208"/>
            <a:ext cx="1101584" cy="854997"/>
            <a:chOff x="9652550" y="2791417"/>
            <a:chExt cx="1101584" cy="8549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C3F49A0-8BD1-0B14-54FD-B6E38B8FDB4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grayscl/>
            </a:blip>
            <a:stretch>
              <a:fillRect/>
            </a:stretch>
          </p:blipFill>
          <p:spPr>
            <a:xfrm>
              <a:off x="9922332" y="2791417"/>
              <a:ext cx="562020" cy="562018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C99415-1B87-C775-3BE0-DD87FCD81EA1}"/>
                </a:ext>
              </a:extLst>
            </p:cNvPr>
            <p:cNvSpPr txBox="1"/>
            <p:nvPr/>
          </p:nvSpPr>
          <p:spPr>
            <a:xfrm>
              <a:off x="9652550" y="3400193"/>
              <a:ext cx="11015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ea typeface="나눔스퀘어OTF" panose="020B0600000101010101" pitchFamily="34" charset="-127"/>
                </a:rPr>
                <a:t>IT</a:t>
              </a:r>
              <a:r>
                <a:rPr lang="ko-KR" altLang="en-US" dirty="0">
                  <a:ea typeface="나눔스퀘어OTF" panose="020B0600000101010101" pitchFamily="34" charset="-127"/>
                </a:rPr>
                <a:t> 팀 </a:t>
              </a:r>
              <a:r>
                <a:rPr lang="en-US" altLang="ko-KR" dirty="0">
                  <a:ea typeface="나눔스퀘어OTF" panose="020B0600000101010101" pitchFamily="34" charset="-127"/>
                </a:rPr>
                <a:t>/ ERP</a:t>
              </a:r>
              <a:r>
                <a:rPr lang="ko-KR" altLang="en-US" dirty="0">
                  <a:ea typeface="나눔스퀘어OTF" panose="020B0600000101010101" pitchFamily="34" charset="-127"/>
                </a:rPr>
                <a:t> </a:t>
              </a:r>
              <a:r>
                <a:rPr lang="en-US" altLang="ko-KR" dirty="0">
                  <a:ea typeface="나눔스퀘어OTF" panose="020B0600000101010101" pitchFamily="34" charset="-127"/>
                </a:rPr>
                <a:t>TFT</a:t>
              </a:r>
              <a:endParaRPr lang="ko-KR" altLang="en-US" dirty="0">
                <a:ea typeface="나눔스퀘어OTF" panose="020B0600000101010101" pitchFamily="34" charset="-127"/>
              </a:endParaRP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406472C-C6E8-4DC2-A48D-8D71DD38201F}"/>
              </a:ext>
            </a:extLst>
          </p:cNvPr>
          <p:cNvGrpSpPr/>
          <p:nvPr/>
        </p:nvGrpSpPr>
        <p:grpSpPr>
          <a:xfrm>
            <a:off x="4553674" y="5918979"/>
            <a:ext cx="785793" cy="849298"/>
            <a:chOff x="1143000" y="4528748"/>
            <a:chExt cx="785793" cy="849298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8419EC-AC75-50D1-8E50-658897E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886" y="4528748"/>
              <a:ext cx="562020" cy="56201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169B5B2-F56C-24B3-7E0D-3B0CE4CBB695}"/>
                </a:ext>
              </a:extLst>
            </p:cNvPr>
            <p:cNvSpPr txBox="1"/>
            <p:nvPr/>
          </p:nvSpPr>
          <p:spPr>
            <a:xfrm>
              <a:off x="1143000" y="5131825"/>
              <a:ext cx="78579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나눔스퀘어OTF" panose="020B0600000101010101" pitchFamily="34" charset="-127"/>
                </a:rPr>
                <a:t>품질경영팀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8FD2EC43-9D23-4961-BA1F-17E2BA83EC5F}"/>
              </a:ext>
            </a:extLst>
          </p:cNvPr>
          <p:cNvGrpSpPr/>
          <p:nvPr/>
        </p:nvGrpSpPr>
        <p:grpSpPr>
          <a:xfrm>
            <a:off x="9254838" y="5858138"/>
            <a:ext cx="562020" cy="854997"/>
            <a:chOff x="9939930" y="4541881"/>
            <a:chExt cx="562020" cy="85499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FBD4B8B-BBB8-C4FE-E619-AA57ED4BAD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9930" y="4541881"/>
              <a:ext cx="562020" cy="56201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08C8ACB-4E4A-7DF0-04AE-412B38ACF09D}"/>
                </a:ext>
              </a:extLst>
            </p:cNvPr>
            <p:cNvSpPr txBox="1"/>
            <p:nvPr/>
          </p:nvSpPr>
          <p:spPr>
            <a:xfrm>
              <a:off x="9948269" y="5150657"/>
              <a:ext cx="5453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ea typeface="나눔스퀘어OTF" panose="020B0600000101010101" pitchFamily="34" charset="-127"/>
                </a:rPr>
                <a:t>인사팀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E044796-ED71-2146-C42E-79949363F0E2}"/>
              </a:ext>
            </a:extLst>
          </p:cNvPr>
          <p:cNvSpPr txBox="1"/>
          <p:nvPr/>
        </p:nvSpPr>
        <p:spPr>
          <a:xfrm>
            <a:off x="5352969" y="3173105"/>
            <a:ext cx="49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77777"/>
                </a:solidFill>
                <a:ea typeface="나눔스퀘어OTF" panose="020B0600000101010101" pitchFamily="34" charset="-127"/>
                <a:sym typeface="Wingdings" panose="05000000000000000000" pitchFamily="2" charset="2"/>
              </a:rPr>
              <a:t></a:t>
            </a:r>
            <a:endParaRPr lang="ko-KR" altLang="en-US" dirty="0">
              <a:solidFill>
                <a:srgbClr val="777777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4BC78A6-6E52-7D07-18C7-7669A790A8F4}"/>
              </a:ext>
            </a:extLst>
          </p:cNvPr>
          <p:cNvSpPr txBox="1"/>
          <p:nvPr/>
        </p:nvSpPr>
        <p:spPr>
          <a:xfrm>
            <a:off x="5351053" y="5392947"/>
            <a:ext cx="49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77777"/>
                </a:solidFill>
                <a:ea typeface="나눔스퀘어OTF" panose="020B0600000101010101" pitchFamily="34" charset="-127"/>
                <a:sym typeface="Wingdings" panose="05000000000000000000" pitchFamily="2" charset="2"/>
              </a:rPr>
              <a:t></a:t>
            </a:r>
            <a:endParaRPr lang="ko-KR" altLang="en-US" dirty="0">
              <a:solidFill>
                <a:srgbClr val="777777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8D8575-582B-17BF-3697-66C22A08264E}"/>
              </a:ext>
            </a:extLst>
          </p:cNvPr>
          <p:cNvSpPr txBox="1"/>
          <p:nvPr/>
        </p:nvSpPr>
        <p:spPr>
          <a:xfrm rot="5400000">
            <a:off x="3043897" y="4083298"/>
            <a:ext cx="49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77777"/>
                </a:solidFill>
                <a:ea typeface="나눔스퀘어OTF" panose="020B0600000101010101" pitchFamily="34" charset="-127"/>
                <a:sym typeface="Wingdings" panose="05000000000000000000" pitchFamily="2" charset="2"/>
              </a:rPr>
              <a:t></a:t>
            </a:r>
            <a:endParaRPr lang="ko-KR" altLang="en-US" dirty="0">
              <a:solidFill>
                <a:srgbClr val="777777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F620E-A0DD-40FC-96D2-D4CD4EF37C38}"/>
              </a:ext>
            </a:extLst>
          </p:cNvPr>
          <p:cNvSpPr txBox="1"/>
          <p:nvPr/>
        </p:nvSpPr>
        <p:spPr>
          <a:xfrm rot="5400000">
            <a:off x="7615613" y="4113839"/>
            <a:ext cx="4999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777777"/>
                </a:solidFill>
                <a:ea typeface="나눔스퀘어OTF" panose="020B0600000101010101" pitchFamily="34" charset="-127"/>
                <a:sym typeface="Wingdings" panose="05000000000000000000" pitchFamily="2" charset="2"/>
              </a:rPr>
              <a:t></a:t>
            </a:r>
            <a:endParaRPr lang="ko-KR" altLang="en-US" dirty="0">
              <a:solidFill>
                <a:srgbClr val="777777"/>
              </a:solidFill>
              <a:ea typeface="나눔스퀘어OTF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F922019-7601-4D21-BD55-85A7C2759E54}"/>
              </a:ext>
            </a:extLst>
          </p:cNvPr>
          <p:cNvSpPr/>
          <p:nvPr/>
        </p:nvSpPr>
        <p:spPr>
          <a:xfrm>
            <a:off x="2745084" y="2165756"/>
            <a:ext cx="112720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[Process]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FDA294D-09BE-4C0F-8D58-6B6DE1FA04DA}"/>
              </a:ext>
            </a:extLst>
          </p:cNvPr>
          <p:cNvSpPr/>
          <p:nvPr/>
        </p:nvSpPr>
        <p:spPr>
          <a:xfrm>
            <a:off x="7294277" y="2165756"/>
            <a:ext cx="112720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[System]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ECF6D4A-2A73-4315-B7E0-369ECDBB4596}"/>
              </a:ext>
            </a:extLst>
          </p:cNvPr>
          <p:cNvSpPr/>
          <p:nvPr/>
        </p:nvSpPr>
        <p:spPr>
          <a:xfrm>
            <a:off x="7294277" y="4438322"/>
            <a:ext cx="112720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[Role]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3DC6D92-F542-49D4-BAB6-B2AEBD5C5D46}"/>
              </a:ext>
            </a:extLst>
          </p:cNvPr>
          <p:cNvSpPr/>
          <p:nvPr/>
        </p:nvSpPr>
        <p:spPr>
          <a:xfrm>
            <a:off x="2745084" y="4438321"/>
            <a:ext cx="112720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[SOP]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32794E2A-DC0C-4743-B804-AFA00D92809F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38" name="모서리가 둥근 직사각형 52">
              <a:extLst>
                <a:ext uri="{FF2B5EF4-FFF2-40B4-BE49-F238E27FC236}">
                  <a16:creationId xmlns:a16="http://schemas.microsoft.com/office/drawing/2014/main" id="{18EA34AC-DD16-48BB-ACBB-F047D35078B1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4C87527-A7E5-48BA-967E-4EE6D6AAC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029" y="1038510"/>
              <a:ext cx="615605" cy="6156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8105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7AD61D-A10C-4A39-80A1-B55D14346E19}"/>
              </a:ext>
            </a:extLst>
          </p:cNvPr>
          <p:cNvSpPr/>
          <p:nvPr/>
        </p:nvSpPr>
        <p:spPr>
          <a:xfrm>
            <a:off x="3580930" y="4154759"/>
            <a:ext cx="6401270" cy="233230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304800" dist="101600" dir="4980000" sx="96000" sy="96000" algn="tr" rotWithShape="0">
              <a:schemeClr val="bg1">
                <a:lumMod val="50000"/>
                <a:alpha val="2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분류 및 속성관리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분류 필터</a:t>
            </a:r>
            <a:r>
              <a:rPr lang="en-US" altLang="ko-KR" dirty="0">
                <a:sym typeface="Wingdings" pitchFamily="2" charset="2"/>
              </a:rPr>
              <a:t>(2/4)</a:t>
            </a:r>
          </a:p>
          <a:p>
            <a:pPr lvl="1"/>
            <a:r>
              <a:rPr lang="ko-KR" altLang="en-US" dirty="0"/>
              <a:t>엑셀 템플릿을 활용한 </a:t>
            </a:r>
            <a:r>
              <a:rPr lang="en-US" altLang="ko-KR" dirty="0"/>
              <a:t>Master List  </a:t>
            </a:r>
            <a:r>
              <a:rPr lang="ko-KR" altLang="en-US" dirty="0"/>
              <a:t>정보 자동 생성 및 업데이트를 지원합니다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사용자 입력에 의한 신규 등록</a:t>
            </a:r>
            <a:r>
              <a:rPr lang="en-US" altLang="ko-KR" dirty="0"/>
              <a:t>, </a:t>
            </a:r>
            <a:r>
              <a:rPr lang="ko-KR" altLang="en-US" dirty="0"/>
              <a:t>정렬 및 구조 변경 용이합니다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다양한 특성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ko-KR" altLang="en-US" dirty="0"/>
              <a:t>사업</a:t>
            </a:r>
            <a:r>
              <a:rPr lang="en-US" altLang="ko-KR" dirty="0"/>
              <a:t>, </a:t>
            </a:r>
            <a:r>
              <a:rPr lang="ko-KR" altLang="en-US" dirty="0"/>
              <a:t>지역</a:t>
            </a:r>
            <a:r>
              <a:rPr lang="en-US" altLang="ko-KR" dirty="0"/>
              <a:t>, </a:t>
            </a:r>
            <a:r>
              <a:rPr lang="ko-KR" altLang="en-US" dirty="0"/>
              <a:t>법인</a:t>
            </a:r>
            <a:r>
              <a:rPr lang="en-US" altLang="ko-KR" dirty="0"/>
              <a:t>, </a:t>
            </a:r>
            <a:r>
              <a:rPr lang="ko-KR" altLang="en-US" dirty="0"/>
              <a:t>조직</a:t>
            </a:r>
            <a:r>
              <a:rPr lang="en-US" altLang="ko-KR" dirty="0"/>
              <a:t>, </a:t>
            </a:r>
            <a:r>
              <a:rPr lang="ko-KR" altLang="en-US" dirty="0"/>
              <a:t>직무</a:t>
            </a:r>
            <a:r>
              <a:rPr lang="en-US" altLang="ko-KR" dirty="0"/>
              <a:t>, </a:t>
            </a:r>
            <a:r>
              <a:rPr lang="ko-KR" altLang="en-US" dirty="0"/>
              <a:t>직원 등</a:t>
            </a:r>
            <a:r>
              <a:rPr lang="en-US" altLang="ko-KR" dirty="0"/>
              <a:t>)</a:t>
            </a:r>
            <a:r>
              <a:rPr lang="ko-KR" altLang="en-US" dirty="0"/>
              <a:t>에 따른 </a:t>
            </a:r>
            <a:r>
              <a:rPr lang="en-US" altLang="ko-KR" dirty="0"/>
              <a:t>Master List </a:t>
            </a:r>
            <a:r>
              <a:rPr lang="ko-KR" altLang="en-US" dirty="0"/>
              <a:t> </a:t>
            </a:r>
            <a:r>
              <a:rPr lang="en-US" altLang="ko-KR" dirty="0"/>
              <a:t>Filter </a:t>
            </a:r>
            <a:r>
              <a:rPr lang="ko-KR" altLang="en-US" dirty="0"/>
              <a:t>정의 및 </a:t>
            </a:r>
            <a:r>
              <a:rPr lang="en-US" altLang="ko-KR" dirty="0"/>
              <a:t>View</a:t>
            </a:r>
            <a:r>
              <a:rPr lang="ko-KR" altLang="en-US" dirty="0"/>
              <a:t> 생성이 가능합니다</a:t>
            </a:r>
            <a:r>
              <a:rPr lang="en-US" altLang="ko-KR" dirty="0"/>
              <a:t>.</a:t>
            </a:r>
          </a:p>
        </p:txBody>
      </p:sp>
      <p:sp>
        <p:nvSpPr>
          <p:cNvPr id="52" name="TextBox 32"/>
          <p:cNvSpPr txBox="1">
            <a:spLocks noChangeArrowheads="1"/>
          </p:cNvSpPr>
          <p:nvPr/>
        </p:nvSpPr>
        <p:spPr bwMode="auto">
          <a:xfrm>
            <a:off x="5010941" y="3095126"/>
            <a:ext cx="713461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900" b="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Upload</a:t>
            </a:r>
          </a:p>
          <a:p>
            <a:pPr algn="ctr"/>
            <a:r>
              <a:rPr lang="en-US" altLang="ko-KR" sz="900" b="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Download</a:t>
            </a:r>
          </a:p>
          <a:p>
            <a:pPr algn="ctr"/>
            <a:r>
              <a:rPr lang="en-US" altLang="ko-KR" sz="900" b="0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Update</a:t>
            </a:r>
            <a:endParaRPr lang="ko-KR" altLang="en-US" sz="900" b="0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55" name="왼쪽/오른쪽 화살표 54"/>
          <p:cNvSpPr/>
          <p:nvPr/>
        </p:nvSpPr>
        <p:spPr>
          <a:xfrm>
            <a:off x="5111142" y="2817231"/>
            <a:ext cx="513056" cy="280627"/>
          </a:xfrm>
          <a:prstGeom prst="leftRightArrow">
            <a:avLst/>
          </a:prstGeom>
          <a:solidFill>
            <a:srgbClr val="1493D2"/>
          </a:solidFill>
          <a:ln w="3175" algn="ctr">
            <a:noFill/>
            <a:round/>
            <a:headEnd/>
            <a:tailEnd/>
          </a:ln>
        </p:spPr>
        <p:txBody>
          <a:bodyPr/>
          <a:lstStyle/>
          <a:p>
            <a:endParaRPr lang="ko-KR" altLang="en-US" sz="1200" dirty="0">
              <a:solidFill>
                <a:srgbClr val="000000"/>
              </a:solidFill>
              <a:latin typeface="나눔스퀘어OTF" panose="020B0600000101010101" pitchFamily="34" charset="-127"/>
              <a:ea typeface="나눔스퀘어OTF" panose="020B0600000101010101" pitchFamily="34" charset="-127"/>
              <a:sym typeface="Wingdings" pitchFamily="2" charset="2"/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19485" y="2434714"/>
            <a:ext cx="2208604" cy="1431514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sp>
        <p:nvSpPr>
          <p:cNvPr id="43" name="Rectangle 3"/>
          <p:cNvSpPr txBox="1">
            <a:spLocks noChangeArrowheads="1"/>
          </p:cNvSpPr>
          <p:nvPr/>
        </p:nvSpPr>
        <p:spPr bwMode="auto">
          <a:xfrm>
            <a:off x="6331996" y="636499"/>
            <a:ext cx="2805265" cy="26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3118" tIns="41560" rIns="83118" bIns="41560" numCol="1" anchor="t" anchorCtr="0" compatLnSpc="1">
            <a:prstTxWarp prst="textNoShape">
              <a:avLst/>
            </a:prstTxWarp>
          </a:bodyPr>
          <a:lstStyle>
            <a:lvl1pPr marL="0" indent="0" algn="r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None/>
              <a:defRPr sz="16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1454" dirty="0">
              <a:latin typeface="나눔스퀘어OTF" panose="020B0600000101010101" pitchFamily="34" charset="-127"/>
              <a:ea typeface="나눔스퀘어OTF" panose="020B0600000101010101" pitchFamily="34" charset="-127"/>
              <a:sym typeface="Wingdings" pitchFamily="2" charset="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204" y="2406571"/>
            <a:ext cx="2417755" cy="1488021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359" y="4770842"/>
            <a:ext cx="981720" cy="1330982"/>
          </a:xfrm>
          <a:prstGeom prst="rect">
            <a:avLst/>
          </a:prstGeom>
          <a:noFill/>
          <a:ln w="9525">
            <a:solidFill>
              <a:srgbClr val="4F5B6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626" y="4770842"/>
            <a:ext cx="981720" cy="1330982"/>
          </a:xfrm>
          <a:prstGeom prst="rect">
            <a:avLst/>
          </a:prstGeom>
          <a:noFill/>
          <a:ln w="9525">
            <a:solidFill>
              <a:srgbClr val="4F5B6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621" y="4770839"/>
            <a:ext cx="981720" cy="1341684"/>
          </a:xfrm>
          <a:prstGeom prst="rect">
            <a:avLst/>
          </a:prstGeom>
          <a:noFill/>
          <a:ln w="9525">
            <a:solidFill>
              <a:srgbClr val="4F5B6B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꺾인 연결선 3"/>
          <p:cNvCxnSpPr>
            <a:cxnSpLocks/>
            <a:stCxn id="5123" idx="2"/>
            <a:endCxn id="4098" idx="0"/>
          </p:cNvCxnSpPr>
          <p:nvPr/>
        </p:nvCxnSpPr>
        <p:spPr>
          <a:xfrm rot="5400000">
            <a:off x="5690526" y="3364286"/>
            <a:ext cx="876250" cy="1936863"/>
          </a:xfrm>
          <a:prstGeom prst="bentConnector3">
            <a:avLst>
              <a:gd name="adj1" fmla="val 50000"/>
            </a:avLst>
          </a:prstGeom>
          <a:ln>
            <a:solidFill>
              <a:srgbClr val="4F5B6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꺾인 연결선 5"/>
          <p:cNvCxnSpPr>
            <a:cxnSpLocks/>
            <a:stCxn id="5123" idx="2"/>
            <a:endCxn id="4101" idx="0"/>
          </p:cNvCxnSpPr>
          <p:nvPr/>
        </p:nvCxnSpPr>
        <p:spPr>
          <a:xfrm rot="5400000">
            <a:off x="6323159" y="3996919"/>
            <a:ext cx="876250" cy="671596"/>
          </a:xfrm>
          <a:prstGeom prst="bentConnector3">
            <a:avLst>
              <a:gd name="adj1" fmla="val 50000"/>
            </a:avLst>
          </a:prstGeom>
          <a:ln>
            <a:solidFill>
              <a:srgbClr val="4F5B6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꺾인 연결선 7"/>
          <p:cNvCxnSpPr>
            <a:cxnSpLocks/>
            <a:stCxn id="5123" idx="2"/>
            <a:endCxn id="4104" idx="0"/>
          </p:cNvCxnSpPr>
          <p:nvPr/>
        </p:nvCxnSpPr>
        <p:spPr>
          <a:xfrm rot="16200000" flipH="1">
            <a:off x="7610658" y="3381015"/>
            <a:ext cx="876247" cy="1903399"/>
          </a:xfrm>
          <a:prstGeom prst="bentConnector3">
            <a:avLst>
              <a:gd name="adj1" fmla="val 50000"/>
            </a:avLst>
          </a:prstGeom>
          <a:ln>
            <a:solidFill>
              <a:srgbClr val="4F5B6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893" y="4770044"/>
            <a:ext cx="1003256" cy="13317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4723240" y="6154347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법인 필터</a:t>
            </a:r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988507" y="6154347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</a:t>
            </a:r>
            <a:r>
              <a:rPr lang="ko-KR" altLang="en-US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사업부 필터</a:t>
            </a:r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400797" y="6154346"/>
            <a:ext cx="11208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[Role/</a:t>
            </a:r>
            <a:r>
              <a:rPr lang="ko-KR" altLang="en-US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조직 필터</a:t>
            </a:r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cxnSp>
        <p:nvCxnSpPr>
          <p:cNvPr id="13" name="꺾인 연결선 12"/>
          <p:cNvCxnSpPr>
            <a:cxnSpLocks/>
            <a:stCxn id="5123" idx="2"/>
            <a:endCxn id="4105" idx="0"/>
          </p:cNvCxnSpPr>
          <p:nvPr/>
        </p:nvCxnSpPr>
        <p:spPr>
          <a:xfrm rot="16200000" flipH="1">
            <a:off x="6961575" y="4030098"/>
            <a:ext cx="875452" cy="604439"/>
          </a:xfrm>
          <a:prstGeom prst="bentConnector3">
            <a:avLst>
              <a:gd name="adj1" fmla="val 50000"/>
            </a:avLst>
          </a:prstGeom>
          <a:ln>
            <a:solidFill>
              <a:srgbClr val="4F5B6B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7B465B0-C876-342E-B069-AA01E0A7153C}"/>
              </a:ext>
            </a:extLst>
          </p:cNvPr>
          <p:cNvSpPr txBox="1"/>
          <p:nvPr/>
        </p:nvSpPr>
        <p:spPr>
          <a:xfrm>
            <a:off x="7277366" y="6154347"/>
            <a:ext cx="7970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[E2E </a:t>
            </a:r>
            <a:r>
              <a:rPr lang="ko-KR" altLang="en-US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필터</a:t>
            </a:r>
            <a:r>
              <a:rPr lang="en-US" altLang="ko-KR" dirty="0">
                <a:solidFill>
                  <a:srgbClr val="1493D2"/>
                </a:solidFill>
                <a:latin typeface="나눔스퀘어OTF" panose="020B0600000101010101" pitchFamily="34" charset="-127"/>
                <a:ea typeface="나눔스퀘어OTF" panose="020B0600000101010101" pitchFamily="34" charset="-127"/>
              </a:rPr>
              <a:t>]</a:t>
            </a:r>
            <a:endParaRPr lang="ko-KR" altLang="en-US" dirty="0">
              <a:solidFill>
                <a:srgbClr val="1493D2"/>
              </a:solidFill>
              <a:latin typeface="나눔스퀘어OTF" panose="020B0600000101010101" pitchFamily="34" charset="-127"/>
              <a:ea typeface="나눔스퀘어OTF" panose="020B0600000101010101" pitchFamily="34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3442FB7-18F7-4D40-ACCD-8F377FADB668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39" name="모서리가 둥근 직사각형 52">
              <a:extLst>
                <a:ext uri="{FF2B5EF4-FFF2-40B4-BE49-F238E27FC236}">
                  <a16:creationId xmlns:a16="http://schemas.microsoft.com/office/drawing/2014/main" id="{DFAAAD5B-A991-44B8-8D99-BE9AE3A83AB2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82FEAB16-EEB2-4316-8603-5A946DDC5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029" y="1038510"/>
              <a:ext cx="615605" cy="615605"/>
            </a:xfrm>
            <a:prstGeom prst="rect">
              <a:avLst/>
            </a:prstGeom>
          </p:spPr>
        </p:pic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038C99C-840E-4562-AEB1-5C6B8E8685C4}"/>
              </a:ext>
            </a:extLst>
          </p:cNvPr>
          <p:cNvSpPr/>
          <p:nvPr/>
        </p:nvSpPr>
        <p:spPr>
          <a:xfrm>
            <a:off x="3711349" y="4279530"/>
            <a:ext cx="934301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분류필터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]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0025018-7983-F0D7-DCE9-3CF9455DFE3C}"/>
              </a:ext>
            </a:extLst>
          </p:cNvPr>
          <p:cNvSpPr/>
          <p:nvPr/>
        </p:nvSpPr>
        <p:spPr>
          <a:xfrm>
            <a:off x="6096000" y="2099351"/>
            <a:ext cx="190340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분류체계 별 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Master List]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14C5599-FDA7-F536-AC1D-68AA7249469E}"/>
              </a:ext>
            </a:extLst>
          </p:cNvPr>
          <p:cNvSpPr/>
          <p:nvPr/>
        </p:nvSpPr>
        <p:spPr>
          <a:xfrm>
            <a:off x="2743200" y="2099351"/>
            <a:ext cx="1903400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[Master List 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엑셀 템플릿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140141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5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SFOLM </a:t>
            </a:r>
            <a:r>
              <a:rPr lang="ko-KR" altLang="en-US" dirty="0"/>
              <a:t>주요 기능</a:t>
            </a:r>
            <a:endParaRPr lang="en-US" altLang="ko-KR" dirty="0"/>
          </a:p>
        </p:txBody>
      </p:sp>
      <p:sp>
        <p:nvSpPr>
          <p:cNvPr id="3325955" name="Rectangle 3"/>
          <p:cNvSpPr>
            <a:spLocks noGrp="1" noChangeArrowheads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ko-KR" altLang="en-US" dirty="0">
                <a:sym typeface="Wingdings" pitchFamily="2" charset="2"/>
              </a:rPr>
              <a:t>분류 및 속성관리</a:t>
            </a:r>
            <a:endParaRPr lang="en-US" altLang="ko-KR" dirty="0">
              <a:sym typeface="Wingdings" pitchFamily="2" charset="2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속성 관리</a:t>
            </a:r>
            <a:r>
              <a:rPr lang="en-US" altLang="ko-KR" b="1" dirty="0"/>
              <a:t>(3/4)</a:t>
            </a:r>
          </a:p>
          <a:p>
            <a:pPr lvl="1"/>
            <a:r>
              <a:rPr lang="ko-KR" altLang="en-US" dirty="0"/>
              <a:t>분류체계 별 </a:t>
            </a:r>
            <a:r>
              <a:rPr lang="en-US" altLang="ko-KR" dirty="0"/>
              <a:t>, </a:t>
            </a:r>
            <a:r>
              <a:rPr lang="ko-KR" altLang="en-US" dirty="0"/>
              <a:t>레벨 별 속성 할당 및 레이아웃 설정할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Text, LoV, Date </a:t>
            </a:r>
            <a:r>
              <a:rPr lang="ko-KR" altLang="en-US" dirty="0">
                <a:sym typeface="Wingdings" pitchFamily="2" charset="2"/>
              </a:rPr>
              <a:t>등 다양한 데이터 타입으로 정의하여 사용할 수 있으며</a:t>
            </a:r>
            <a:r>
              <a:rPr lang="en-US" altLang="ko-KR" dirty="0">
                <a:sym typeface="Wingdings" pitchFamily="2" charset="2"/>
              </a:rPr>
              <a:t>, HTML Editor </a:t>
            </a:r>
            <a:r>
              <a:rPr lang="ko-KR" altLang="en-US" dirty="0">
                <a:sym typeface="Wingdings" pitchFamily="2" charset="2"/>
              </a:rPr>
              <a:t>를 이용한 속성 편집이 가능합니다</a:t>
            </a:r>
            <a:r>
              <a:rPr lang="en-US" altLang="ko-KR" dirty="0">
                <a:sym typeface="Wingdings" pitchFamily="2" charset="2"/>
              </a:rPr>
              <a:t>.</a:t>
            </a:r>
          </a:p>
          <a:p>
            <a:pPr lvl="1"/>
            <a:r>
              <a:rPr lang="ko-KR" altLang="en-US" dirty="0"/>
              <a:t>속성 별 검색 기능을 제공합니다</a:t>
            </a:r>
            <a:r>
              <a:rPr lang="en-US" altLang="ko-KR" dirty="0"/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A45F8AC-760F-43DC-B091-A6E50457A039}"/>
              </a:ext>
            </a:extLst>
          </p:cNvPr>
          <p:cNvGrpSpPr/>
          <p:nvPr/>
        </p:nvGrpSpPr>
        <p:grpSpPr>
          <a:xfrm>
            <a:off x="10884857" y="863339"/>
            <a:ext cx="1019949" cy="965946"/>
            <a:chOff x="10884857" y="863339"/>
            <a:chExt cx="1019949" cy="965946"/>
          </a:xfrm>
        </p:grpSpPr>
        <p:sp>
          <p:nvSpPr>
            <p:cNvPr id="19" name="모서리가 둥근 직사각형 52">
              <a:extLst>
                <a:ext uri="{FF2B5EF4-FFF2-40B4-BE49-F238E27FC236}">
                  <a16:creationId xmlns:a16="http://schemas.microsoft.com/office/drawing/2014/main" id="{344C08B8-DF15-4F2C-8AB1-854AF5A7AE58}"/>
                </a:ext>
              </a:extLst>
            </p:cNvPr>
            <p:cNvSpPr/>
            <p:nvPr/>
          </p:nvSpPr>
          <p:spPr>
            <a:xfrm>
              <a:off x="10884857" y="863339"/>
              <a:ext cx="1019949" cy="965946"/>
            </a:xfrm>
            <a:prstGeom prst="roundRect">
              <a:avLst/>
            </a:pr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>
              <a:outerShdw blurRad="304800" dist="101600" dir="4980000" sx="96000" sy="96000" algn="tr" rotWithShape="0">
                <a:schemeClr val="bg1">
                  <a:lumMod val="50000"/>
                  <a:alpha val="27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B876A02-363B-8FE2-E074-0004AEEE2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7029" y="1038510"/>
              <a:ext cx="615605" cy="615605"/>
            </a:xfrm>
            <a:prstGeom prst="rect">
              <a:avLst/>
            </a:prstGeom>
          </p:spPr>
        </p:pic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8CA6AEFE-5893-6F00-B800-A96612FE5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4234"/>
            <a:ext cx="4343401" cy="185448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3A742EF-FD85-7742-1247-B1D6C6773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1" y="3140907"/>
            <a:ext cx="4964727" cy="28043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F30690A-9149-6756-A503-220A08FB05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1475" y="4296480"/>
            <a:ext cx="4964727" cy="226006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4D2EA6A1-F640-4057-AD21-9D9F6A9414A1}"/>
              </a:ext>
            </a:extLst>
          </p:cNvPr>
          <p:cNvSpPr/>
          <p:nvPr/>
        </p:nvSpPr>
        <p:spPr>
          <a:xfrm>
            <a:off x="740664" y="2027257"/>
            <a:ext cx="1127209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속성 설정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]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634352-9648-4900-95E6-DBEA1761D81D}"/>
              </a:ext>
            </a:extLst>
          </p:cNvPr>
          <p:cNvSpPr/>
          <p:nvPr/>
        </p:nvSpPr>
        <p:spPr>
          <a:xfrm>
            <a:off x="6254145" y="2796427"/>
            <a:ext cx="2063384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프로세스 속성 조회 및 편집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]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C5BFE21-1352-4D90-86FA-11E3A8AF4D6B}"/>
              </a:ext>
            </a:extLst>
          </p:cNvPr>
          <p:cNvSpPr/>
          <p:nvPr/>
        </p:nvSpPr>
        <p:spPr>
          <a:xfrm>
            <a:off x="10708911" y="3960008"/>
            <a:ext cx="920384" cy="276999"/>
          </a:xfrm>
          <a:prstGeom prst="rect">
            <a:avLst/>
          </a:prstGeom>
          <a:solidFill>
            <a:srgbClr val="1493D2"/>
          </a:solidFill>
          <a:ln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[</a:t>
            </a:r>
            <a:r>
              <a:rPr kumimoji="0" lang="ko-KR" altLang="en-US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속성 검색</a:t>
            </a:r>
            <a:r>
              <a:rPr kumimoji="0" lang="en-US" altLang="ko-KR" sz="1200" b="0" kern="0" dirty="0">
                <a:solidFill>
                  <a:sysClr val="window" lastClr="FFFFFF"/>
                </a:solidFill>
                <a:latin typeface="나눔스퀘어OTF" pitchFamily="34" charset="-127"/>
                <a:ea typeface="나눔스퀘어OTF" pitchFamily="34" charset="-127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60487417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WMTOOLS" val="&lt;WMTools ver=&quot;1.0&quot;&gt;&lt;Timings&gt;&lt;Slide id=&quot;257&quot; dur=&quot;1.332&quot;/&gt;&lt;/Timings&gt;&lt;/WMTools&gt;"/>
</p:tagLst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64900</TotalTime>
  <Words>2737</Words>
  <Application>Microsoft Office PowerPoint</Application>
  <PresentationFormat>사용자 지정</PresentationFormat>
  <Paragraphs>473</Paragraphs>
  <Slides>32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1" baseType="lpstr">
      <vt:lpstr>Arial</vt:lpstr>
      <vt:lpstr>Wingdings</vt:lpstr>
      <vt:lpstr>Roboto Medium</vt:lpstr>
      <vt:lpstr>Microsoft Sans Serif</vt:lpstr>
      <vt:lpstr>나눔스퀘어OTF</vt:lpstr>
      <vt:lpstr>맑은 고딕</vt:lpstr>
      <vt:lpstr>Segoe UI Variable Small</vt:lpstr>
      <vt:lpstr>나눔스퀘어OTF Bold</vt:lpstr>
      <vt:lpstr>디자인 사용자 지정</vt:lpstr>
      <vt:lpstr>PowerPoint 프레젠테이션</vt:lpstr>
      <vt:lpstr>PowerPoint 프레젠테이션</vt:lpstr>
      <vt:lpstr>1. 회사소개</vt:lpstr>
      <vt:lpstr>2. SFOLM 개요</vt:lpstr>
      <vt:lpstr>3. 주요 Reference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4. SFOLM 주요 기능</vt:lpstr>
      <vt:lpstr>5. Use Case</vt:lpstr>
      <vt:lpstr>PowerPoint 프레젠테이션</vt:lpstr>
    </vt:vector>
  </TitlesOfParts>
  <Company>IBM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 Driven Proposals</dc:title>
  <dc:subject>PowerPoint Presentation Template</dc:subject>
  <dc:creator>IBM</dc:creator>
  <cp:lastModifiedBy>David Lee</cp:lastModifiedBy>
  <cp:revision>5473</cp:revision>
  <cp:lastPrinted>2023-03-27T03:37:45Z</cp:lastPrinted>
  <dcterms:created xsi:type="dcterms:W3CDTF">2005-05-11T22:22:26Z</dcterms:created>
  <dcterms:modified xsi:type="dcterms:W3CDTF">2025-09-05T00:22:59Z</dcterms:modified>
</cp:coreProperties>
</file>